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69" r:id="rId17"/>
    <p:sldId id="270" r:id="rId18"/>
    <p:sldId id="272" r:id="rId19"/>
    <p:sldId id="273" r:id="rId20"/>
    <p:sldId id="276" r:id="rId21"/>
    <p:sldId id="277" r:id="rId22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419" autoAdjust="0"/>
  </p:normalViewPr>
  <p:slideViewPr>
    <p:cSldViewPr>
      <p:cViewPr varScale="1">
        <p:scale>
          <a:sx n="56" d="100"/>
          <a:sy n="56" d="100"/>
        </p:scale>
        <p:origin x="-91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200" d="100"/>
        <a:sy n="2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t-EE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t-E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t-EE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t-E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816C201-2381-4FCB-A4AB-EAE73DD5B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30F73CD-D344-4FAC-ABCA-8D94E4A4F18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CD54713-B46C-44B1-B313-8B731A3F4FE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608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</a:pPr>
            <a:endParaRPr lang="et-EE" dirty="0" smtClean="0">
              <a:latin typeface="Calibri" pitchFamily="34" charset="0"/>
            </a:endParaRPr>
          </a:p>
        </p:txBody>
      </p:sp>
      <p:sp>
        <p:nvSpPr>
          <p:cNvPr id="4608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B6A9E45-792E-4535-A5ED-4C26DA541428}" type="slidenum">
              <a:rPr lang="en-US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2F1D503-2D60-4DD7-AE5F-9E23CE926A8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813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t-EE" dirty="0" smtClean="0">
              <a:latin typeface="Calibri" pitchFamily="34" charset="0"/>
            </a:endParaRPr>
          </a:p>
        </p:txBody>
      </p:sp>
      <p:sp>
        <p:nvSpPr>
          <p:cNvPr id="48133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7105CB2-474C-44D4-918E-C1CC15843804}" type="slidenum">
              <a:rPr lang="en-US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E62B9F4-3D17-4C67-8AD2-2F576BC79F6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018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t-EE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5E3D1DA-DA81-4865-86E2-C167D5301A9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222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t-EE" dirty="0" smtClean="0">
              <a:latin typeface="Times New Roman" pitchFamily="18" charset="0"/>
            </a:endParaRPr>
          </a:p>
        </p:txBody>
      </p:sp>
      <p:sp>
        <p:nvSpPr>
          <p:cNvPr id="5222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1428103-268F-46ED-9980-58E865EC754B}" type="slidenum">
              <a:rPr lang="en-US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06B2B6D-9E1D-456A-83FA-2D37955B157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427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</a:pPr>
            <a:endParaRPr lang="et-EE" dirty="0" smtClean="0">
              <a:latin typeface="Calibri" pitchFamily="34" charset="0"/>
            </a:endParaRPr>
          </a:p>
        </p:txBody>
      </p:sp>
      <p:sp>
        <p:nvSpPr>
          <p:cNvPr id="5427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AD733DA-DAD5-4AF0-9AA4-55E7BFA88638}" type="slidenum">
              <a:rPr lang="en-US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63607DD-A1B1-4B20-A049-568D474BC3A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632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t-EE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66A71ED-20E1-4BB3-A7B6-BA97F503818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837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</a:pPr>
            <a:endParaRPr lang="et-EE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B8E0DC0-536F-4F8A-9177-AB9C0B67374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04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04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t-EE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2B1BEB0-3649-4ECB-AC7F-7F967AFC9CAD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t-EE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7281C55-4D7F-430B-9169-CD680F2A42A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970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t-EE" dirty="0" smtClean="0">
              <a:latin typeface="Arial" charset="0"/>
              <a:cs typeface="Arial" charset="0"/>
            </a:endParaRPr>
          </a:p>
        </p:txBody>
      </p:sp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EC939BD-5477-472C-B995-D4A368FBF6E9}" type="slidenum">
              <a:rPr lang="en-US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58BEC2C-118F-4668-B97A-CD5E9B303AE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174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t-EE" dirty="0" smtClean="0">
              <a:latin typeface="Arial" charset="0"/>
              <a:cs typeface="Arial" charset="0"/>
            </a:endParaRPr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2EE3D11-6840-4EF4-A47D-80A56BFCFA8B}" type="slidenum">
              <a:rPr lang="en-US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9F17F00-7934-44AE-AB63-E8B1EB35BAB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379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>
              <a:spcBef>
                <a:spcPts val="6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t-EE" sz="1800" dirty="0" smtClean="0">
              <a:latin typeface="Calibri" pitchFamily="34" charset="0"/>
            </a:endParaRPr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48E0097-4857-4FFA-8D53-43D3AFE7CAA2}" type="slidenum">
              <a:rPr lang="en-US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958A744-86A2-43EF-9A11-D2562953AD7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584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t-EE" dirty="0" smtClean="0">
              <a:latin typeface="Calibri" pitchFamily="34" charset="0"/>
            </a:endParaRPr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0191DF2-C154-4B0E-A5DF-32B482D8F9F3}" type="slidenum">
              <a:rPr lang="en-US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5AA9D5A-FC68-42F2-A101-1A4C121A8E9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789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t-EE" dirty="0" smtClean="0">
              <a:latin typeface="Calibri" pitchFamily="34" charset="0"/>
            </a:endParaRPr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943E57F-536A-4DEF-9C37-32BA6F5B4D63}" type="slidenum">
              <a:rPr lang="en-US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86641FD-1C59-4D51-AD2F-49A61AD7546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994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t-EE" dirty="0" smtClean="0">
              <a:latin typeface="Calibri" pitchFamily="34" charset="0"/>
            </a:endParaRPr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E69341F-E499-4487-9420-D89D1CAAF097}" type="slidenum">
              <a:rPr lang="en-US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7FEC507-46A0-46BE-B99F-A96028F6234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198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t-EE" dirty="0" smtClean="0">
              <a:latin typeface="Calibri" pitchFamily="34" charset="0"/>
            </a:endParaRPr>
          </a:p>
        </p:txBody>
      </p:sp>
      <p:sp>
        <p:nvSpPr>
          <p:cNvPr id="4198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C7D759A-3D98-4291-BB50-619E16E8DAF8}" type="slidenum">
              <a:rPr lang="en-US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F02E755-4C1E-46E3-A6BF-5AFA7ED487C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403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t-EE" dirty="0" smtClean="0">
              <a:latin typeface="Calibri" pitchFamily="34" charset="0"/>
            </a:endParaRPr>
          </a:p>
        </p:txBody>
      </p:sp>
      <p:sp>
        <p:nvSpPr>
          <p:cNvPr id="4403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780466E-5397-41A3-A3C2-6A7025EC0A95}" type="slidenum">
              <a:rPr lang="en-US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6892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6892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AF11C-6F99-4236-B896-FF209E83A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DA1EF-E886-402F-A2A7-8896DD731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41F48-98CD-49F9-94FA-A628FD115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577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577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57B00-F9A8-4281-9F6B-AFD2D25D7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725CF-6541-4972-8A57-47B2F95D5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16BE0-A1C3-4B3A-AD23-1FBC3DD50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B4D46-4489-4587-A760-032A33F51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366CF-9BDB-4016-B35C-06D38F9A4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4B7C6-903B-4D7F-B7EC-9CE1C86E4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2CAD6-99E5-48AB-800F-7A5106321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725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725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E2816-6611-4E8C-9C03-68B70E1EB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542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542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Klõpsa tiitli tekstivormingu redigeerimiseks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5421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Klõpsa liigenduse tekstivormingu redigeerimiseks</a:t>
            </a:r>
          </a:p>
          <a:p>
            <a:pPr lvl="1"/>
            <a:r>
              <a:rPr lang="en-GB" smtClean="0"/>
              <a:t>Teine liigendustase</a:t>
            </a:r>
          </a:p>
          <a:p>
            <a:pPr lvl="2"/>
            <a:r>
              <a:rPr lang="en-GB" smtClean="0"/>
              <a:t>Kolmas liigendustase</a:t>
            </a:r>
          </a:p>
          <a:p>
            <a:pPr lvl="3"/>
            <a:r>
              <a:rPr lang="en-GB" smtClean="0"/>
              <a:t>Neljas liigendustase</a:t>
            </a:r>
          </a:p>
          <a:p>
            <a:pPr lvl="4"/>
            <a:r>
              <a:rPr lang="en-GB" smtClean="0"/>
              <a:t>Viies liigendustase</a:t>
            </a:r>
          </a:p>
          <a:p>
            <a:pPr lvl="4"/>
            <a:r>
              <a:rPr lang="en-GB" smtClean="0"/>
              <a:t>Kuues liigendustase</a:t>
            </a:r>
          </a:p>
          <a:p>
            <a:pPr lvl="4"/>
            <a:r>
              <a:rPr lang="en-GB" smtClean="0"/>
              <a:t>Seitsmes liigendustase</a:t>
            </a:r>
          </a:p>
          <a:p>
            <a:pPr lvl="4"/>
            <a:r>
              <a:rPr lang="en-GB" smtClean="0"/>
              <a:t>Kaheksas liigendustase</a:t>
            </a:r>
          </a:p>
          <a:p>
            <a:pPr lvl="4"/>
            <a:r>
              <a:rPr lang="en-GB" smtClean="0"/>
              <a:t>Üheksas liigendustase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99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990000"/>
          </a:solidFill>
          <a:latin typeface="Arial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990000"/>
          </a:solidFill>
          <a:latin typeface="Arial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990000"/>
          </a:solidFill>
          <a:latin typeface="Arial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990000"/>
          </a:solidFill>
          <a:latin typeface="Arial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990000"/>
          </a:solidFill>
          <a:latin typeface="Arial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990000"/>
          </a:solidFill>
          <a:latin typeface="Arial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990000"/>
          </a:solidFill>
          <a:latin typeface="Arial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99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Klõpsa tiitli tekstivormingu redigeerimiseks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577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Klõpsa liigenduse tekstivormingu redigeerimiseks</a:t>
            </a:r>
          </a:p>
          <a:p>
            <a:pPr lvl="1"/>
            <a:r>
              <a:rPr lang="en-GB" smtClean="0"/>
              <a:t>Teine liigendustase</a:t>
            </a:r>
          </a:p>
          <a:p>
            <a:pPr lvl="2"/>
            <a:r>
              <a:rPr lang="en-GB" smtClean="0"/>
              <a:t>Kolmas liigendustase</a:t>
            </a:r>
          </a:p>
          <a:p>
            <a:pPr lvl="3"/>
            <a:r>
              <a:rPr lang="en-GB" smtClean="0"/>
              <a:t>Neljas liigendustase</a:t>
            </a:r>
          </a:p>
          <a:p>
            <a:pPr lvl="4"/>
            <a:r>
              <a:rPr lang="en-GB" smtClean="0"/>
              <a:t>Viies liigendustase</a:t>
            </a:r>
          </a:p>
          <a:p>
            <a:pPr lvl="4"/>
            <a:r>
              <a:rPr lang="en-GB" smtClean="0"/>
              <a:t>Kuues liigendustase</a:t>
            </a:r>
          </a:p>
          <a:p>
            <a:pPr lvl="4"/>
            <a:r>
              <a:rPr lang="en-GB" smtClean="0"/>
              <a:t>Seitsmes liigendustase</a:t>
            </a:r>
          </a:p>
          <a:p>
            <a:pPr lvl="4"/>
            <a:r>
              <a:rPr lang="en-GB" smtClean="0"/>
              <a:t>Kaheksas liigendustase</a:t>
            </a:r>
          </a:p>
          <a:p>
            <a:pPr lvl="4"/>
            <a:r>
              <a:rPr lang="en-GB" smtClean="0"/>
              <a:t>Üheksas liigendustase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itchFamily="16" charset="0"/>
                <a:cs typeface="Arial Unicode MS" pitchFamily="3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t-E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itchFamily="16" charset="0"/>
                <a:cs typeface="Arial Unicode MS" pitchFamily="32" charset="0"/>
              </a:defRPr>
            </a:lvl1pPr>
          </a:lstStyle>
          <a:p>
            <a:pPr>
              <a:defRPr/>
            </a:pPr>
            <a:fld id="{9174C58D-6690-48A3-B4AE-BABCD7597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ulu.fi/hutk/sutvi/oppijankieli/ICLFI/Yleinen/index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sc.fi/tutkimus/alat/kielitiede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685800" y="928688"/>
            <a:ext cx="7772400" cy="2671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>
                <a:solidFill>
                  <a:srgbClr val="990000"/>
                </a:solidFill>
              </a:rPr>
              <a:t>One-to-many mapping between closely related languages and its influence on</a:t>
            </a:r>
            <a:br>
              <a:rPr lang="en-US" sz="4000">
                <a:solidFill>
                  <a:srgbClr val="990000"/>
                </a:solidFill>
              </a:rPr>
            </a:br>
            <a:r>
              <a:rPr lang="en-US" sz="4000">
                <a:solidFill>
                  <a:srgbClr val="990000"/>
                </a:solidFill>
              </a:rPr>
              <a:t>second language acquisition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ts val="650"/>
              </a:spcBef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t-EE" sz="2600">
                <a:solidFill>
                  <a:srgbClr val="000000"/>
                </a:solidFill>
              </a:rPr>
              <a:t>Kristi Pällin</a:t>
            </a:r>
          </a:p>
          <a:p>
            <a:pPr algn="ctr">
              <a:lnSpc>
                <a:spcPct val="80000"/>
              </a:lnSpc>
              <a:spcBef>
                <a:spcPts val="650"/>
              </a:spcBef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t-EE" sz="2600">
                <a:solidFill>
                  <a:srgbClr val="000000"/>
                </a:solidFill>
              </a:rPr>
              <a:t>Annekatrin Kaivapalu</a:t>
            </a:r>
          </a:p>
          <a:p>
            <a:pPr algn="ctr">
              <a:lnSpc>
                <a:spcPct val="80000"/>
              </a:lnSpc>
              <a:spcBef>
                <a:spcPts val="650"/>
              </a:spcBef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t-EE" sz="2600">
                <a:solidFill>
                  <a:srgbClr val="000000"/>
                </a:solidFill>
              </a:rPr>
              <a:t>Tallinn University</a:t>
            </a:r>
          </a:p>
          <a:p>
            <a:pPr algn="ctr">
              <a:lnSpc>
                <a:spcPct val="80000"/>
              </a:lnSpc>
              <a:spcBef>
                <a:spcPts val="650"/>
              </a:spcBef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t-EE" sz="2600">
                <a:solidFill>
                  <a:srgbClr val="000000"/>
                </a:solidFill>
              </a:rPr>
              <a:t>27.9.2013</a:t>
            </a:r>
          </a:p>
          <a:p>
            <a:pPr algn="ctr">
              <a:lnSpc>
                <a:spcPct val="80000"/>
              </a:lnSpc>
              <a:spcBef>
                <a:spcPts val="650"/>
              </a:spcBef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t-EE" sz="2600">
                <a:solidFill>
                  <a:srgbClr val="000000"/>
                </a:solidFill>
              </a:rPr>
              <a:t>LCR 2013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t-EE" sz="4400">
                <a:solidFill>
                  <a:srgbClr val="990000"/>
                </a:solidFill>
              </a:rPr>
              <a:t>Method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3916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65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2600">
                <a:solidFill>
                  <a:srgbClr val="000000"/>
                </a:solidFill>
              </a:rPr>
              <a:t>Unified methodological framework for investigating L1 influence </a:t>
            </a:r>
            <a:r>
              <a:rPr lang="et-EE" sz="2400">
                <a:solidFill>
                  <a:srgbClr val="000000"/>
                </a:solidFill>
              </a:rPr>
              <a:t>(</a:t>
            </a:r>
            <a:r>
              <a:rPr lang="en-GB" sz="2400">
                <a:solidFill>
                  <a:srgbClr val="000000"/>
                </a:solidFill>
              </a:rPr>
              <a:t>Jarvis 2000, 2010</a:t>
            </a:r>
            <a:r>
              <a:rPr lang="en-GB" sz="2600">
                <a:solidFill>
                  <a:srgbClr val="000000"/>
                </a:solidFill>
              </a:rPr>
              <a:t>) </a:t>
            </a:r>
          </a:p>
          <a:p>
            <a:pPr marL="341313" indent="-341313">
              <a:lnSpc>
                <a:spcPct val="80000"/>
              </a:lnSpc>
              <a:spcBef>
                <a:spcPts val="65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2600">
                <a:solidFill>
                  <a:srgbClr val="000000"/>
                </a:solidFill>
              </a:rPr>
              <a:t>Corpus-based approch </a:t>
            </a:r>
          </a:p>
          <a:p>
            <a:pPr marL="741363" lvl="1" indent="-284163">
              <a:lnSpc>
                <a:spcPct val="80000"/>
              </a:lnSpc>
              <a:spcBef>
                <a:spcPts val="50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2000">
                <a:solidFill>
                  <a:srgbClr val="000000"/>
                </a:solidFill>
              </a:rPr>
              <a:t>WST keyword analysis</a:t>
            </a:r>
          </a:p>
          <a:p>
            <a:pPr marL="341313" indent="-341313">
              <a:lnSpc>
                <a:spcPct val="80000"/>
              </a:lnSpc>
              <a:spcBef>
                <a:spcPts val="65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600">
                <a:solidFill>
                  <a:srgbClr val="000000"/>
                </a:solidFill>
              </a:rPr>
              <a:t>Three-Phase Comparative Analysis</a:t>
            </a:r>
            <a:endParaRPr lang="et-EE" sz="2600">
              <a:solidFill>
                <a:srgbClr val="000000"/>
              </a:solidFill>
            </a:endParaRPr>
          </a:p>
          <a:p>
            <a:pPr marL="741363" lvl="1" indent="-284163">
              <a:lnSpc>
                <a:spcPct val="80000"/>
              </a:lnSpc>
              <a:spcBef>
                <a:spcPts val="65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>
                <a:solidFill>
                  <a:srgbClr val="000000"/>
                </a:solidFill>
              </a:rPr>
              <a:t>Comparison of Estonian subcorpus and native Finnish reference corpus</a:t>
            </a:r>
          </a:p>
          <a:p>
            <a:pPr marL="741363" lvl="1" indent="-284163">
              <a:lnSpc>
                <a:spcPct val="80000"/>
              </a:lnSpc>
              <a:spcBef>
                <a:spcPts val="65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>
                <a:solidFill>
                  <a:srgbClr val="000000"/>
                </a:solidFill>
              </a:rPr>
              <a:t>Comparison of native Finnish corpus and multi-source-language subcorpus</a:t>
            </a:r>
          </a:p>
          <a:p>
            <a:pPr marL="741363" lvl="1" indent="-284163">
              <a:lnSpc>
                <a:spcPct val="80000"/>
              </a:lnSpc>
              <a:spcBef>
                <a:spcPts val="65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>
                <a:solidFill>
                  <a:srgbClr val="000000"/>
                </a:solidFill>
              </a:rPr>
              <a:t>Comparision of Estonian subcorpus and multi-source-language corpus</a:t>
            </a:r>
            <a:endParaRPr lang="en-GB" sz="260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65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2600">
                <a:solidFill>
                  <a:srgbClr val="000000"/>
                </a:solidFill>
              </a:rPr>
              <a:t>T</a:t>
            </a:r>
            <a:r>
              <a:rPr lang="en-GB" sz="2600">
                <a:solidFill>
                  <a:srgbClr val="000000"/>
                </a:solidFill>
              </a:rPr>
              <a:t>hree dimensions of language proficiency: complexity, accuracy and fluency</a:t>
            </a:r>
            <a:r>
              <a:rPr lang="et-EE" sz="2600">
                <a:solidFill>
                  <a:srgbClr val="000000"/>
                </a:solidFill>
              </a:rPr>
              <a:t> </a:t>
            </a:r>
          </a:p>
          <a:p>
            <a:pPr marL="741363" lvl="1" indent="-284163">
              <a:lnSpc>
                <a:spcPct val="80000"/>
              </a:lnSpc>
              <a:spcBef>
                <a:spcPts val="50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>
                <a:solidFill>
                  <a:srgbClr val="000000"/>
                </a:solidFill>
              </a:rPr>
              <a:t>DEMfad Model</a:t>
            </a:r>
            <a:r>
              <a:rPr lang="et-EE" sz="2000">
                <a:solidFill>
                  <a:srgbClr val="000000"/>
                </a:solidFill>
              </a:rPr>
              <a:t> (Martin et al 2010)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990000"/>
              </a:buClr>
              <a:buSzPct val="100000"/>
              <a:buFont typeface="Webdings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t-EE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990000"/>
                </a:solidFill>
              </a:rPr>
              <a:t>DEMfad Model</a:t>
            </a: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4038600" cy="3916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t-EE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4648200" y="1600200"/>
            <a:ext cx="4038600" cy="3916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>
              <a:spcBef>
                <a:spcPts val="650"/>
              </a:spcBef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i-FI" sz="2600" b="1">
                <a:solidFill>
                  <a:srgbClr val="000000"/>
                </a:solidFill>
              </a:rPr>
              <a:t>D = Domain</a:t>
            </a:r>
          </a:p>
          <a:p>
            <a:pPr marL="342900" indent="-341313">
              <a:spcBef>
                <a:spcPts val="650"/>
              </a:spcBef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i-FI" sz="2600" b="1">
                <a:solidFill>
                  <a:srgbClr val="000000"/>
                </a:solidFill>
              </a:rPr>
              <a:t>E = Emergence</a:t>
            </a:r>
          </a:p>
          <a:p>
            <a:pPr marL="342900" indent="-341313">
              <a:spcBef>
                <a:spcPts val="650"/>
              </a:spcBef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i-FI" sz="2600" b="1">
                <a:solidFill>
                  <a:srgbClr val="000000"/>
                </a:solidFill>
              </a:rPr>
              <a:t>M = Mastery</a:t>
            </a:r>
          </a:p>
          <a:p>
            <a:pPr marL="342900" indent="-341313">
              <a:spcBef>
                <a:spcPts val="650"/>
              </a:spcBef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i-FI" sz="2600" b="1">
                <a:solidFill>
                  <a:srgbClr val="000000"/>
                </a:solidFill>
              </a:rPr>
              <a:t>f =  frequency</a:t>
            </a:r>
          </a:p>
          <a:p>
            <a:pPr marL="342900" indent="-341313">
              <a:spcBef>
                <a:spcPts val="650"/>
              </a:spcBef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i-FI" sz="2600" b="1">
                <a:solidFill>
                  <a:srgbClr val="000000"/>
                </a:solidFill>
              </a:rPr>
              <a:t>a = accuracy</a:t>
            </a:r>
          </a:p>
          <a:p>
            <a:pPr marL="342900" indent="-341313">
              <a:spcBef>
                <a:spcPts val="650"/>
              </a:spcBef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i-FI" sz="2600" b="1">
                <a:solidFill>
                  <a:srgbClr val="000000"/>
                </a:solidFill>
              </a:rPr>
              <a:t>d = distribution</a:t>
            </a:r>
          </a:p>
          <a:p>
            <a:pPr marL="342900" indent="-341313">
              <a:spcBef>
                <a:spcPts val="650"/>
              </a:spcBef>
              <a:buClr>
                <a:srgbClr val="990000"/>
              </a:buClr>
              <a:buSzPct val="100000"/>
              <a:buFont typeface="Webdings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600" b="1">
              <a:solidFill>
                <a:srgbClr val="000000"/>
              </a:solidFill>
            </a:endParaRPr>
          </a:p>
        </p:txBody>
      </p:sp>
      <p:grpSp>
        <p:nvGrpSpPr>
          <p:cNvPr id="47108" name="Group 4"/>
          <p:cNvGrpSpPr>
            <a:grpSpLocks/>
          </p:cNvGrpSpPr>
          <p:nvPr/>
        </p:nvGrpSpPr>
        <p:grpSpPr bwMode="auto">
          <a:xfrm>
            <a:off x="900113" y="1916113"/>
            <a:ext cx="3535362" cy="3729037"/>
            <a:chOff x="567" y="1207"/>
            <a:chExt cx="2227" cy="2349"/>
          </a:xfrm>
        </p:grpSpPr>
        <p:sp>
          <p:nvSpPr>
            <p:cNvPr id="47109" name="Rectangle 5"/>
            <p:cNvSpPr>
              <a:spLocks noChangeArrowheads="1"/>
            </p:cNvSpPr>
            <p:nvPr/>
          </p:nvSpPr>
          <p:spPr bwMode="auto">
            <a:xfrm>
              <a:off x="854" y="1959"/>
              <a:ext cx="286" cy="845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t-EE"/>
            </a:p>
          </p:txBody>
        </p:sp>
        <p:sp>
          <p:nvSpPr>
            <p:cNvPr id="47110" name="Rectangle 6"/>
            <p:cNvSpPr>
              <a:spLocks noChangeArrowheads="1"/>
            </p:cNvSpPr>
            <p:nvPr/>
          </p:nvSpPr>
          <p:spPr bwMode="auto">
            <a:xfrm>
              <a:off x="2220" y="1959"/>
              <a:ext cx="286" cy="845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t-EE"/>
            </a:p>
          </p:txBody>
        </p:sp>
        <p:sp>
          <p:nvSpPr>
            <p:cNvPr id="47111" name="AutoShape 7"/>
            <p:cNvSpPr>
              <a:spLocks noChangeArrowheads="1"/>
            </p:cNvSpPr>
            <p:nvPr/>
          </p:nvSpPr>
          <p:spPr bwMode="auto">
            <a:xfrm>
              <a:off x="1286" y="1865"/>
              <a:ext cx="861" cy="281"/>
            </a:xfrm>
            <a:prstGeom prst="rightArrow">
              <a:avLst>
                <a:gd name="adj1" fmla="val 50000"/>
                <a:gd name="adj2" fmla="val 76601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t-EE"/>
            </a:p>
          </p:txBody>
        </p:sp>
        <p:sp>
          <p:nvSpPr>
            <p:cNvPr id="47112" name="AutoShape 8"/>
            <p:cNvSpPr>
              <a:spLocks noChangeArrowheads="1"/>
            </p:cNvSpPr>
            <p:nvPr/>
          </p:nvSpPr>
          <p:spPr bwMode="auto">
            <a:xfrm>
              <a:off x="1286" y="2241"/>
              <a:ext cx="861" cy="281"/>
            </a:xfrm>
            <a:prstGeom prst="rightArrow">
              <a:avLst>
                <a:gd name="adj1" fmla="val 50000"/>
                <a:gd name="adj2" fmla="val 76601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t-EE"/>
            </a:p>
          </p:txBody>
        </p:sp>
        <p:sp>
          <p:nvSpPr>
            <p:cNvPr id="47113" name="AutoShape 9"/>
            <p:cNvSpPr>
              <a:spLocks noChangeArrowheads="1"/>
            </p:cNvSpPr>
            <p:nvPr/>
          </p:nvSpPr>
          <p:spPr bwMode="auto">
            <a:xfrm>
              <a:off x="1286" y="2617"/>
              <a:ext cx="861" cy="281"/>
            </a:xfrm>
            <a:prstGeom prst="rightArrow">
              <a:avLst>
                <a:gd name="adj1" fmla="val 50000"/>
                <a:gd name="adj2" fmla="val 76601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t-EE"/>
            </a:p>
          </p:txBody>
        </p:sp>
        <p:sp>
          <p:nvSpPr>
            <p:cNvPr id="47114" name="Oval 10"/>
            <p:cNvSpPr>
              <a:spLocks noChangeArrowheads="1"/>
            </p:cNvSpPr>
            <p:nvPr/>
          </p:nvSpPr>
          <p:spPr bwMode="auto">
            <a:xfrm>
              <a:off x="567" y="1207"/>
              <a:ext cx="2227" cy="2349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t-EE"/>
            </a:p>
          </p:txBody>
        </p:sp>
        <p:sp>
          <p:nvSpPr>
            <p:cNvPr id="47115" name="Text Box 11"/>
            <p:cNvSpPr txBox="1">
              <a:spLocks noChangeArrowheads="1"/>
            </p:cNvSpPr>
            <p:nvPr/>
          </p:nvSpPr>
          <p:spPr bwMode="auto">
            <a:xfrm>
              <a:off x="854" y="1207"/>
              <a:ext cx="214" cy="28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b="1">
                  <a:solidFill>
                    <a:srgbClr val="010101"/>
                  </a:solidFill>
                </a:rPr>
                <a:t>D</a:t>
              </a:r>
            </a:p>
          </p:txBody>
        </p:sp>
        <p:sp>
          <p:nvSpPr>
            <p:cNvPr id="47116" name="Text Box 12"/>
            <p:cNvSpPr txBox="1">
              <a:spLocks noChangeArrowheads="1"/>
            </p:cNvSpPr>
            <p:nvPr/>
          </p:nvSpPr>
          <p:spPr bwMode="auto">
            <a:xfrm>
              <a:off x="901" y="2274"/>
              <a:ext cx="286" cy="28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solidFill>
                    <a:srgbClr val="010101"/>
                  </a:solidFill>
                </a:rPr>
                <a:t>E</a:t>
              </a:r>
            </a:p>
          </p:txBody>
        </p:sp>
        <p:sp>
          <p:nvSpPr>
            <p:cNvPr id="47117" name="Text Box 13"/>
            <p:cNvSpPr txBox="1">
              <a:spLocks noChangeArrowheads="1"/>
            </p:cNvSpPr>
            <p:nvPr/>
          </p:nvSpPr>
          <p:spPr bwMode="auto">
            <a:xfrm>
              <a:off x="2260" y="2274"/>
              <a:ext cx="286" cy="28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solidFill>
                    <a:srgbClr val="010101"/>
                  </a:solidFill>
                </a:rPr>
                <a:t>M</a:t>
              </a:r>
            </a:p>
          </p:txBody>
        </p:sp>
        <p:sp>
          <p:nvSpPr>
            <p:cNvPr id="47118" name="Text Box 14"/>
            <p:cNvSpPr txBox="1">
              <a:spLocks noChangeArrowheads="1"/>
            </p:cNvSpPr>
            <p:nvPr/>
          </p:nvSpPr>
          <p:spPr bwMode="auto">
            <a:xfrm>
              <a:off x="1573" y="1901"/>
              <a:ext cx="214" cy="28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solidFill>
                    <a:srgbClr val="010101"/>
                  </a:solidFill>
                </a:rPr>
                <a:t>f</a:t>
              </a:r>
            </a:p>
          </p:txBody>
        </p:sp>
        <p:sp>
          <p:nvSpPr>
            <p:cNvPr id="47119" name="Text Box 15"/>
            <p:cNvSpPr txBox="1">
              <a:spLocks noChangeArrowheads="1"/>
            </p:cNvSpPr>
            <p:nvPr/>
          </p:nvSpPr>
          <p:spPr bwMode="auto">
            <a:xfrm>
              <a:off x="1573" y="2266"/>
              <a:ext cx="214" cy="28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b="1">
                  <a:solidFill>
                    <a:srgbClr val="010101"/>
                  </a:solidFill>
                </a:rPr>
                <a:t>a</a:t>
              </a:r>
            </a:p>
          </p:txBody>
        </p:sp>
        <p:sp>
          <p:nvSpPr>
            <p:cNvPr id="47120" name="Text Box 16"/>
            <p:cNvSpPr txBox="1">
              <a:spLocks noChangeArrowheads="1"/>
            </p:cNvSpPr>
            <p:nvPr/>
          </p:nvSpPr>
          <p:spPr bwMode="auto">
            <a:xfrm>
              <a:off x="1573" y="2650"/>
              <a:ext cx="214" cy="28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b="1">
                  <a:solidFill>
                    <a:srgbClr val="010101"/>
                  </a:solidFill>
                </a:rPr>
                <a:t>d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t-EE" sz="4000" dirty="0">
                <a:solidFill>
                  <a:srgbClr val="990000"/>
                </a:solidFill>
              </a:rPr>
              <a:t>Relative frequency of </a:t>
            </a:r>
            <a:r>
              <a:rPr lang="et-EE" sz="4000" i="1" dirty="0">
                <a:solidFill>
                  <a:srgbClr val="990000"/>
                </a:solidFill>
              </a:rPr>
              <a:t>mennä</a:t>
            </a:r>
            <a:r>
              <a:rPr lang="et-EE" sz="4000" dirty="0">
                <a:solidFill>
                  <a:srgbClr val="990000"/>
                </a:solidFill>
              </a:rPr>
              <a:t> and </a:t>
            </a:r>
            <a:r>
              <a:rPr lang="et-EE" sz="4000" i="1" dirty="0">
                <a:solidFill>
                  <a:srgbClr val="990000"/>
                </a:solidFill>
              </a:rPr>
              <a:t>lähteä </a:t>
            </a:r>
            <a:r>
              <a:rPr lang="et-EE" sz="4000" dirty="0">
                <a:solidFill>
                  <a:srgbClr val="990000"/>
                </a:solidFill>
              </a:rPr>
              <a:t>verbs </a:t>
            </a:r>
            <a:r>
              <a:rPr lang="et-EE" sz="4000" dirty="0" smtClean="0">
                <a:solidFill>
                  <a:srgbClr val="990000"/>
                </a:solidFill>
              </a:rPr>
              <a:t>per 1000 tokens</a:t>
            </a:r>
            <a:endParaRPr lang="et-EE" sz="4000" dirty="0">
              <a:solidFill>
                <a:srgbClr val="990000"/>
              </a:solidFill>
            </a:endParaRPr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3916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t-EE"/>
          </a:p>
        </p:txBody>
      </p:sp>
      <p:graphicFrame>
        <p:nvGraphicFramePr>
          <p:cNvPr id="15363" name="Group 3"/>
          <p:cNvGraphicFramePr>
            <a:graphicFrameLocks noGrp="1"/>
          </p:cNvGraphicFramePr>
          <p:nvPr/>
        </p:nvGraphicFramePr>
        <p:xfrm>
          <a:off x="428625" y="1571625"/>
          <a:ext cx="8359775" cy="4500566"/>
        </p:xfrm>
        <a:graphic>
          <a:graphicData uri="http://schemas.openxmlformats.org/drawingml/2006/table">
            <a:tbl>
              <a:tblPr/>
              <a:tblGrid>
                <a:gridCol w="1671638"/>
                <a:gridCol w="1671637"/>
                <a:gridCol w="1673225"/>
                <a:gridCol w="1671638"/>
                <a:gridCol w="1671637"/>
              </a:tblGrid>
              <a:tr h="6429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t-EE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6" charset="0"/>
                      </a:endParaRPr>
                    </a:p>
                  </a:txBody>
                  <a:tcPr marL="9360" marR="9360" marT="244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Estonian subcorpus</a:t>
                      </a:r>
                    </a:p>
                  </a:txBody>
                  <a:tcPr marL="9360" marR="9360" marT="244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Reference corpus</a:t>
                      </a:r>
                    </a:p>
                  </a:txBody>
                  <a:tcPr marL="90000" marR="90000" marT="6192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CEFR level</a:t>
                      </a:r>
                    </a:p>
                  </a:txBody>
                  <a:tcPr marL="9360" marR="9360" marT="244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Mennä</a:t>
                      </a:r>
                    </a:p>
                  </a:txBody>
                  <a:tcPr marL="9360" marR="9360" marT="244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Lähteä</a:t>
                      </a:r>
                    </a:p>
                  </a:txBody>
                  <a:tcPr marL="9360" marR="9360" marT="244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Mennä</a:t>
                      </a:r>
                    </a:p>
                  </a:txBody>
                  <a:tcPr marL="90000" marR="90000" marT="6192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Lähteä</a:t>
                      </a:r>
                    </a:p>
                  </a:txBody>
                  <a:tcPr marL="90000" marR="90000" marT="6192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A2</a:t>
                      </a:r>
                    </a:p>
                  </a:txBody>
                  <a:tcPr marL="9360" marR="9360" marT="244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2,66</a:t>
                      </a:r>
                    </a:p>
                  </a:txBody>
                  <a:tcPr marL="9360" marR="9360" marT="244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0,02</a:t>
                      </a:r>
                    </a:p>
                  </a:txBody>
                  <a:tcPr marL="9360" marR="9360" marT="244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t-EE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6" charset="0"/>
                      </a:endParaRPr>
                    </a:p>
                  </a:txBody>
                  <a:tcPr marL="90000" marR="90000" marT="6192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t-EE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6" charset="0"/>
                      </a:endParaRPr>
                    </a:p>
                  </a:txBody>
                  <a:tcPr marL="90000" marR="90000" marT="6192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B1</a:t>
                      </a:r>
                    </a:p>
                  </a:txBody>
                  <a:tcPr marL="9360" marR="9360" marT="244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3,17</a:t>
                      </a:r>
                    </a:p>
                  </a:txBody>
                  <a:tcPr marL="9360" marR="9360" marT="244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0,50</a:t>
                      </a:r>
                    </a:p>
                  </a:txBody>
                  <a:tcPr marL="9360" marR="9360" marT="244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t-EE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6" charset="0"/>
                      </a:endParaRPr>
                    </a:p>
                  </a:txBody>
                  <a:tcPr marL="90000" marR="90000" marT="6192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t-EE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6" charset="0"/>
                      </a:endParaRPr>
                    </a:p>
                  </a:txBody>
                  <a:tcPr marL="90000" marR="90000" marT="6192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B2</a:t>
                      </a:r>
                    </a:p>
                  </a:txBody>
                  <a:tcPr marL="9360" marR="9360" marT="244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1,75</a:t>
                      </a:r>
                    </a:p>
                  </a:txBody>
                  <a:tcPr marL="9360" marR="9360" marT="244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0,24</a:t>
                      </a:r>
                    </a:p>
                  </a:txBody>
                  <a:tcPr marL="9360" marR="9360" marT="244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t-EE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6" charset="0"/>
                      </a:endParaRPr>
                    </a:p>
                  </a:txBody>
                  <a:tcPr marL="90000" marR="90000" marT="6192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t-EE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6" charset="0"/>
                      </a:endParaRPr>
                    </a:p>
                  </a:txBody>
                  <a:tcPr marL="90000" marR="90000" marT="6192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C1</a:t>
                      </a:r>
                    </a:p>
                  </a:txBody>
                  <a:tcPr marL="9360" marR="9360" marT="244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0,07</a:t>
                      </a:r>
                    </a:p>
                  </a:txBody>
                  <a:tcPr marL="9360" marR="9360" marT="244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0,00</a:t>
                      </a:r>
                    </a:p>
                  </a:txBody>
                  <a:tcPr marL="9360" marR="9360" marT="244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t-EE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6" charset="0"/>
                      </a:endParaRPr>
                    </a:p>
                  </a:txBody>
                  <a:tcPr marL="90000" marR="90000" marT="6192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t-EE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6" charset="0"/>
                      </a:endParaRPr>
                    </a:p>
                  </a:txBody>
                  <a:tcPr marL="90000" marR="90000" marT="6192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C2</a:t>
                      </a:r>
                    </a:p>
                  </a:txBody>
                  <a:tcPr marL="9360" marR="9360" marT="244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0,02</a:t>
                      </a:r>
                    </a:p>
                  </a:txBody>
                  <a:tcPr marL="9360" marR="9360" marT="244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0,00</a:t>
                      </a:r>
                    </a:p>
                  </a:txBody>
                  <a:tcPr marL="9360" marR="9360" marT="244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1,60</a:t>
                      </a:r>
                    </a:p>
                  </a:txBody>
                  <a:tcPr marL="90000" marR="90000" marT="6192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0,60</a:t>
                      </a:r>
                    </a:p>
                  </a:txBody>
                  <a:tcPr marL="90000" marR="90000" marT="6192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329613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t-EE" sz="2800" dirty="0">
                <a:solidFill>
                  <a:srgbClr val="990000"/>
                </a:solidFill>
              </a:rPr>
              <a:t>Accuracy on Estonian </a:t>
            </a:r>
            <a:r>
              <a:rPr lang="et-EE" sz="2800" dirty="0" smtClean="0">
                <a:solidFill>
                  <a:srgbClr val="990000"/>
                </a:solidFill>
              </a:rPr>
              <a:t>subcorpus: percentage of correct and incorrect usages per 1000 tokens</a:t>
            </a:r>
            <a:endParaRPr lang="et-EE" sz="2800" dirty="0">
              <a:solidFill>
                <a:srgbClr val="990000"/>
              </a:solidFill>
            </a:endParaRP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013" y="1206500"/>
            <a:ext cx="4084637" cy="444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51203" name="Group 3"/>
          <p:cNvGrpSpPr>
            <a:grpSpLocks/>
          </p:cNvGrpSpPr>
          <p:nvPr/>
        </p:nvGrpSpPr>
        <p:grpSpPr bwMode="auto">
          <a:xfrm>
            <a:off x="4645025" y="1279525"/>
            <a:ext cx="4046538" cy="4241800"/>
            <a:chOff x="2926" y="806"/>
            <a:chExt cx="2549" cy="2672"/>
          </a:xfrm>
        </p:grpSpPr>
        <p:pic>
          <p:nvPicPr>
            <p:cNvPr id="51204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26" y="806"/>
              <a:ext cx="2549" cy="267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51205" name="Text Box 5"/>
            <p:cNvSpPr txBox="1">
              <a:spLocks noChangeArrowheads="1"/>
            </p:cNvSpPr>
            <p:nvPr/>
          </p:nvSpPr>
          <p:spPr bwMode="auto">
            <a:xfrm>
              <a:off x="2926" y="806"/>
              <a:ext cx="2549" cy="267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t-EE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t-EE" sz="3200">
                <a:solidFill>
                  <a:srgbClr val="990000"/>
                </a:solidFill>
              </a:rPr>
              <a:t>Morphophonological variation of Finnish verb </a:t>
            </a:r>
            <a:r>
              <a:rPr lang="et-EE" sz="3200" i="1">
                <a:solidFill>
                  <a:srgbClr val="990000"/>
                </a:solidFill>
              </a:rPr>
              <a:t>lähteä</a:t>
            </a:r>
            <a:r>
              <a:rPr lang="et-EE" sz="3200">
                <a:solidFill>
                  <a:srgbClr val="990000"/>
                </a:solidFill>
              </a:rPr>
              <a:t> in Estonian subcorpus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20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>
              <a:spcBef>
                <a:spcPts val="750"/>
              </a:spcBef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t-EE" sz="3000">
                <a:solidFill>
                  <a:srgbClr val="000000"/>
                </a:solidFill>
              </a:rPr>
              <a:t>(1) </a:t>
            </a:r>
            <a:r>
              <a:rPr lang="fi-FI" sz="3000">
                <a:solidFill>
                  <a:srgbClr val="000000"/>
                </a:solidFill>
              </a:rPr>
              <a:t>Kello</a:t>
            </a:r>
            <a:r>
              <a:rPr lang="et-EE" sz="3000">
                <a:solidFill>
                  <a:srgbClr val="000000"/>
                </a:solidFill>
              </a:rPr>
              <a:t>      </a:t>
            </a:r>
            <a:r>
              <a:rPr lang="fi-FI" sz="3000">
                <a:solidFill>
                  <a:srgbClr val="000000"/>
                </a:solidFill>
              </a:rPr>
              <a:t> kaksi </a:t>
            </a:r>
            <a:r>
              <a:rPr lang="fi-FI" sz="3000" i="1">
                <a:solidFill>
                  <a:srgbClr val="000000"/>
                </a:solidFill>
              </a:rPr>
              <a:t>lähden</a:t>
            </a:r>
            <a:r>
              <a:rPr lang="fi-FI" sz="3000">
                <a:solidFill>
                  <a:srgbClr val="000000"/>
                </a:solidFill>
              </a:rPr>
              <a:t> suomen </a:t>
            </a:r>
            <a:r>
              <a:rPr lang="et-EE" sz="3000">
                <a:solidFill>
                  <a:srgbClr val="000000"/>
                </a:solidFill>
              </a:rPr>
              <a:t>   </a:t>
            </a:r>
            <a:r>
              <a:rPr lang="fi-FI" sz="3000">
                <a:solidFill>
                  <a:srgbClr val="000000"/>
                </a:solidFill>
              </a:rPr>
              <a:t>luenno</a:t>
            </a:r>
            <a:r>
              <a:rPr lang="fi-FI" sz="3000" b="1">
                <a:solidFill>
                  <a:srgbClr val="000000"/>
                </a:solidFill>
              </a:rPr>
              <a:t>ssa</a:t>
            </a:r>
            <a:r>
              <a:rPr lang="fi-FI" sz="3000">
                <a:solidFill>
                  <a:srgbClr val="000000"/>
                </a:solidFill>
              </a:rPr>
              <a:t>, sitten syön.</a:t>
            </a:r>
          </a:p>
          <a:p>
            <a:pPr marL="342900" indent="-341313">
              <a:spcBef>
                <a:spcPts val="500"/>
              </a:spcBef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t-EE" sz="3000">
                <a:solidFill>
                  <a:srgbClr val="000000"/>
                </a:solidFill>
              </a:rPr>
              <a:t>	</a:t>
            </a:r>
            <a:r>
              <a:rPr lang="et-EE" sz="2000">
                <a:solidFill>
                  <a:srgbClr val="000000"/>
                </a:solidFill>
              </a:rPr>
              <a:t>clock.NOM.SG  two          go-1SG     Finnish-GEN  class-INE.SG , then        eat-1SG.</a:t>
            </a:r>
          </a:p>
          <a:p>
            <a:pPr marL="342900" indent="-341313">
              <a:spcBef>
                <a:spcPts val="500"/>
              </a:spcBef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t-EE" sz="2000">
                <a:solidFill>
                  <a:srgbClr val="000000"/>
                </a:solidFill>
              </a:rPr>
              <a:t>	‘At two o’clock I’ll go </a:t>
            </a:r>
            <a:r>
              <a:rPr lang="et-EE" sz="2000" b="1">
                <a:solidFill>
                  <a:srgbClr val="000000"/>
                </a:solidFill>
              </a:rPr>
              <a:t>in</a:t>
            </a:r>
            <a:r>
              <a:rPr lang="et-EE" sz="2000">
                <a:solidFill>
                  <a:srgbClr val="000000"/>
                </a:solidFill>
              </a:rPr>
              <a:t> the Finnish class, then I’ll eat.’</a:t>
            </a:r>
          </a:p>
          <a:p>
            <a:pPr marL="342900" indent="-341313">
              <a:spcBef>
                <a:spcPts val="75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t-EE" sz="3000">
                <a:solidFill>
                  <a:srgbClr val="FF0000"/>
                </a:solidFill>
              </a:rPr>
              <a:t>	</a:t>
            </a:r>
            <a:r>
              <a:rPr lang="et-EE" sz="3000">
                <a:solidFill>
                  <a:srgbClr val="000000"/>
                </a:solidFill>
              </a:rPr>
              <a:t>Confusing on consonant gradiation in Estonian subcorpus </a:t>
            </a:r>
          </a:p>
          <a:p>
            <a:pPr marL="741363" lvl="1" indent="-284163">
              <a:spcBef>
                <a:spcPts val="60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t-EE" sz="2400">
                <a:solidFill>
                  <a:srgbClr val="000000"/>
                </a:solidFill>
              </a:rPr>
              <a:t>l</a:t>
            </a:r>
            <a:r>
              <a:rPr lang="fi-FI" sz="2400">
                <a:solidFill>
                  <a:srgbClr val="000000"/>
                </a:solidFill>
              </a:rPr>
              <a:t>ähdön</a:t>
            </a:r>
            <a:r>
              <a:rPr lang="et-EE" sz="2400">
                <a:solidFill>
                  <a:srgbClr val="000000"/>
                </a:solidFill>
              </a:rPr>
              <a:t>, </a:t>
            </a:r>
            <a:r>
              <a:rPr lang="fi-FI" sz="2400">
                <a:solidFill>
                  <a:srgbClr val="000000"/>
                </a:solidFill>
              </a:rPr>
              <a:t>lähen</a:t>
            </a:r>
            <a:r>
              <a:rPr lang="et-EE" sz="2400">
                <a:solidFill>
                  <a:srgbClr val="000000"/>
                </a:solidFill>
              </a:rPr>
              <a:t>, l</a:t>
            </a:r>
            <a:r>
              <a:rPr lang="fi-FI" sz="2400">
                <a:solidFill>
                  <a:srgbClr val="000000"/>
                </a:solidFill>
              </a:rPr>
              <a:t>ähten</a:t>
            </a:r>
            <a:r>
              <a:rPr lang="et-EE" sz="2400">
                <a:solidFill>
                  <a:srgbClr val="000000"/>
                </a:solidFill>
              </a:rPr>
              <a:t>, </a:t>
            </a:r>
            <a:r>
              <a:rPr lang="fi-FI" sz="2400">
                <a:solidFill>
                  <a:srgbClr val="000000"/>
                </a:solidFill>
              </a:rPr>
              <a:t>lähtön </a:t>
            </a:r>
          </a:p>
          <a:p>
            <a:pPr marL="342900" indent="-341313">
              <a:spcBef>
                <a:spcPts val="750"/>
              </a:spcBef>
              <a:buClr>
                <a:srgbClr val="990000"/>
              </a:buClr>
              <a:buSzPct val="100000"/>
              <a:buFont typeface="Webdings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t-EE" sz="3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457200" y="160338"/>
            <a:ext cx="8229600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t-EE" sz="4200">
                <a:solidFill>
                  <a:srgbClr val="990000"/>
                </a:solidFill>
              </a:rPr>
              <a:t>Usage of Finnish verbs </a:t>
            </a:r>
            <a:r>
              <a:rPr lang="et-EE" sz="4200" i="1">
                <a:solidFill>
                  <a:srgbClr val="990000"/>
                </a:solidFill>
              </a:rPr>
              <a:t>mennä and lähteä </a:t>
            </a:r>
            <a:r>
              <a:rPr lang="et-EE" sz="4200">
                <a:solidFill>
                  <a:srgbClr val="990000"/>
                </a:solidFill>
              </a:rPr>
              <a:t>in native corpus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3916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t-EE"/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1500188"/>
            <a:ext cx="8358188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457200" y="160338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t-EE" sz="4000">
                <a:solidFill>
                  <a:srgbClr val="990000"/>
                </a:solidFill>
              </a:rPr>
              <a:t>Usage of Finnish verbs </a:t>
            </a:r>
            <a:r>
              <a:rPr lang="et-EE" sz="4000" i="1">
                <a:solidFill>
                  <a:srgbClr val="990000"/>
                </a:solidFill>
              </a:rPr>
              <a:t>mennä and lähteä </a:t>
            </a:r>
            <a:r>
              <a:rPr lang="et-EE" sz="4000">
                <a:solidFill>
                  <a:srgbClr val="990000"/>
                </a:solidFill>
              </a:rPr>
              <a:t>in Estonian subcorpus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3916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t-EE"/>
          </a:p>
        </p:txBody>
      </p:sp>
      <p:pic>
        <p:nvPicPr>
          <p:cNvPr id="5734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557338"/>
            <a:ext cx="82804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t-EE" sz="4400">
                <a:solidFill>
                  <a:srgbClr val="990000"/>
                </a:solidFill>
              </a:rPr>
              <a:t>Summary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457200" y="1341438"/>
            <a:ext cx="8229600" cy="4751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75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3000">
                <a:solidFill>
                  <a:srgbClr val="000000"/>
                </a:solidFill>
              </a:rPr>
              <a:t>Slight tendency of overuse of </a:t>
            </a:r>
            <a:r>
              <a:rPr lang="et-EE" sz="3000" i="1">
                <a:solidFill>
                  <a:srgbClr val="000000"/>
                </a:solidFill>
              </a:rPr>
              <a:t>mennä </a:t>
            </a:r>
            <a:r>
              <a:rPr lang="et-EE" sz="3000">
                <a:solidFill>
                  <a:srgbClr val="000000"/>
                </a:solidFill>
              </a:rPr>
              <a:t>and underuse of </a:t>
            </a:r>
            <a:r>
              <a:rPr lang="et-EE" sz="3000" i="1">
                <a:solidFill>
                  <a:srgbClr val="000000"/>
                </a:solidFill>
              </a:rPr>
              <a:t>lähteä</a:t>
            </a:r>
          </a:p>
          <a:p>
            <a:pPr marL="341313" indent="-341313">
              <a:spcBef>
                <a:spcPts val="75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3000">
                <a:solidFill>
                  <a:srgbClr val="000000"/>
                </a:solidFill>
              </a:rPr>
              <a:t>Usage of </a:t>
            </a:r>
            <a:r>
              <a:rPr lang="et-EE" sz="3000" i="1">
                <a:solidFill>
                  <a:srgbClr val="000000"/>
                </a:solidFill>
              </a:rPr>
              <a:t>mennä </a:t>
            </a:r>
            <a:r>
              <a:rPr lang="et-EE" sz="3000">
                <a:solidFill>
                  <a:srgbClr val="000000"/>
                </a:solidFill>
              </a:rPr>
              <a:t>remarkably</a:t>
            </a:r>
            <a:r>
              <a:rPr lang="et-EE" sz="3000" i="1">
                <a:solidFill>
                  <a:srgbClr val="000000"/>
                </a:solidFill>
              </a:rPr>
              <a:t> </a:t>
            </a:r>
            <a:r>
              <a:rPr lang="et-EE" sz="3000">
                <a:solidFill>
                  <a:srgbClr val="000000"/>
                </a:solidFill>
              </a:rPr>
              <a:t>more accurate than usage of </a:t>
            </a:r>
            <a:r>
              <a:rPr lang="et-EE" sz="3000" i="1">
                <a:solidFill>
                  <a:srgbClr val="000000"/>
                </a:solidFill>
              </a:rPr>
              <a:t>lähteä</a:t>
            </a:r>
            <a:endParaRPr lang="et-EE" sz="3000">
              <a:solidFill>
                <a:srgbClr val="000000"/>
              </a:solidFill>
            </a:endParaRPr>
          </a:p>
          <a:p>
            <a:pPr marL="341313" indent="-341313">
              <a:spcBef>
                <a:spcPts val="75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3000">
                <a:solidFill>
                  <a:srgbClr val="000000"/>
                </a:solidFill>
              </a:rPr>
              <a:t>Mixed use of verbs </a:t>
            </a:r>
            <a:r>
              <a:rPr lang="et-EE" sz="3000" i="1">
                <a:solidFill>
                  <a:srgbClr val="000000"/>
                </a:solidFill>
              </a:rPr>
              <a:t>mennä</a:t>
            </a:r>
            <a:r>
              <a:rPr lang="et-EE" sz="3000">
                <a:solidFill>
                  <a:srgbClr val="000000"/>
                </a:solidFill>
              </a:rPr>
              <a:t> and </a:t>
            </a:r>
            <a:r>
              <a:rPr lang="et-EE" sz="3000" i="1">
                <a:solidFill>
                  <a:srgbClr val="000000"/>
                </a:solidFill>
              </a:rPr>
              <a:t>lähteä</a:t>
            </a:r>
            <a:r>
              <a:rPr lang="et-EE" sz="3000">
                <a:solidFill>
                  <a:srgbClr val="000000"/>
                </a:solidFill>
              </a:rPr>
              <a:t>:  </a:t>
            </a:r>
          </a:p>
          <a:p>
            <a:pPr marL="1084263" lvl="1" indent="-341313">
              <a:spcBef>
                <a:spcPts val="75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3000" i="1">
                <a:solidFill>
                  <a:srgbClr val="000000"/>
                </a:solidFill>
              </a:rPr>
              <a:t>mennä</a:t>
            </a:r>
            <a:r>
              <a:rPr lang="et-EE" sz="3000">
                <a:solidFill>
                  <a:srgbClr val="000000"/>
                </a:solidFill>
              </a:rPr>
              <a:t> in sense of beginning on the action and in sense of from where to go</a:t>
            </a:r>
          </a:p>
          <a:p>
            <a:pPr marL="1084263" lvl="1" indent="-341313">
              <a:spcBef>
                <a:spcPts val="75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3200">
                <a:solidFill>
                  <a:srgbClr val="000000"/>
                </a:solidFill>
              </a:rPr>
              <a:t>lähteä in sense of process and target location</a:t>
            </a:r>
            <a:endParaRPr lang="et-EE" sz="3000">
              <a:solidFill>
                <a:srgbClr val="000000"/>
              </a:solidFill>
            </a:endParaRPr>
          </a:p>
          <a:p>
            <a:pPr marL="341313" indent="-341313">
              <a:spcBef>
                <a:spcPts val="75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t-EE" sz="3000">
              <a:solidFill>
                <a:srgbClr val="000000"/>
              </a:solidFill>
            </a:endParaRPr>
          </a:p>
          <a:p>
            <a:pPr marL="341313" indent="-341313">
              <a:spcBef>
                <a:spcPts val="75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t-EE" sz="3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t-EE" sz="4400">
                <a:solidFill>
                  <a:srgbClr val="990000"/>
                </a:solidFill>
              </a:rPr>
              <a:t>Further research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3916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75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3000">
                <a:solidFill>
                  <a:srgbClr val="000000"/>
                </a:solidFill>
              </a:rPr>
              <a:t>Comparing Estonian subcorpus with multi-source-language subcorpus to explore L1 influence</a:t>
            </a:r>
          </a:p>
          <a:p>
            <a:pPr marL="341313" indent="-341313">
              <a:spcBef>
                <a:spcPts val="750"/>
              </a:spcBef>
              <a:buClr>
                <a:srgbClr val="990000"/>
              </a:buClr>
              <a:buSzPct val="100000"/>
              <a:buFont typeface="Webdings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t-EE" sz="3000">
              <a:solidFill>
                <a:srgbClr val="000000"/>
              </a:solidFill>
            </a:endParaRPr>
          </a:p>
          <a:p>
            <a:pPr marL="341313" indent="-341313">
              <a:spcBef>
                <a:spcPts val="750"/>
              </a:spcBef>
              <a:buClr>
                <a:srgbClr val="990000"/>
              </a:buClr>
              <a:buSzPct val="100000"/>
              <a:buFont typeface="Webdings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t-EE" sz="3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References</a:t>
            </a:r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8013" cy="4681537"/>
          </a:xfrm>
        </p:spPr>
        <p:txBody>
          <a:bodyPr/>
          <a:lstStyle/>
          <a:p>
            <a:r>
              <a:rPr lang="en-GB" sz="1200" b="1" smtClean="0"/>
              <a:t>Francescina et al 2006 = Franceschina, F. &amp; Alanen, R., Huhta, A., Martin, M.</a:t>
            </a:r>
            <a:r>
              <a:rPr lang="en-GB" sz="1200" smtClean="0"/>
              <a:t> 2006. A progress report on the Cefling project.</a:t>
            </a:r>
            <a:endParaRPr lang="et-EE" sz="1200" smtClean="0"/>
          </a:p>
          <a:p>
            <a:r>
              <a:rPr lang="en-GB" sz="1200" b="1" smtClean="0"/>
              <a:t>Housen, A. , Kuiken, F.</a:t>
            </a:r>
            <a:r>
              <a:rPr lang="en-GB" sz="1200" smtClean="0"/>
              <a:t> </a:t>
            </a:r>
            <a:r>
              <a:rPr lang="en-GB" sz="1200" b="1" smtClean="0"/>
              <a:t>2009</a:t>
            </a:r>
            <a:r>
              <a:rPr lang="en-GB" sz="1200" smtClean="0"/>
              <a:t>. Complexity, accuracy and fluency in Second Language Acquisition. Applied Linguistics </a:t>
            </a:r>
            <a:r>
              <a:rPr lang="et-EE" sz="1200" smtClean="0"/>
              <a:t>30 (4), 461-473</a:t>
            </a:r>
            <a:r>
              <a:rPr lang="en-GB" sz="1200" smtClean="0"/>
              <a:t>.</a:t>
            </a:r>
            <a:endParaRPr lang="et-EE" sz="1200" smtClean="0"/>
          </a:p>
          <a:p>
            <a:r>
              <a:rPr lang="en-GB" sz="1200" b="1" smtClean="0"/>
              <a:t>Jantunen, J. H. 2004. </a:t>
            </a:r>
            <a:r>
              <a:rPr lang="en-GB" sz="1200" smtClean="0"/>
              <a:t>Untypical patterns in translations. Issues on corpus methodology and synonymity. A. Mauranen, P. Kujamäki (eds.) Translation Universals. Do they Exists? Amsterdam: John Benjamins, 101−126.</a:t>
            </a:r>
            <a:endParaRPr lang="et-EE" sz="1200" smtClean="0"/>
          </a:p>
          <a:p>
            <a:r>
              <a:rPr lang="en-GB" sz="1200" b="1" smtClean="0"/>
              <a:t>Jarvis, S. 2000</a:t>
            </a:r>
            <a:r>
              <a:rPr lang="en-GB" sz="1200" smtClean="0"/>
              <a:t>. Methodological Rigor in the Study of Transfer: Identifying L1 Influence in the Interlanguage Lexicon. Language Learning 50 (2), 245−309</a:t>
            </a:r>
            <a:endParaRPr lang="et-EE" sz="1200" smtClean="0"/>
          </a:p>
          <a:p>
            <a:r>
              <a:rPr lang="en-GB" sz="1200" b="1" smtClean="0"/>
              <a:t>Jarvis, S. 2010.</a:t>
            </a:r>
            <a:r>
              <a:rPr lang="en-GB" sz="1200" smtClean="0"/>
              <a:t> Comparison-based and detection-based approaches to transfer research.  Roberts, L., Howard, M., Ó Laoire, M. &amp; Singleton, D. (eds.). </a:t>
            </a:r>
            <a:r>
              <a:rPr lang="fi-FI" sz="1200" smtClean="0"/>
              <a:t>EUROSLA Yearbook 10 Amsterdam: Benjamins, 169−192.</a:t>
            </a:r>
            <a:endParaRPr lang="et-EE" sz="1200" smtClean="0"/>
          </a:p>
          <a:p>
            <a:r>
              <a:rPr lang="fi-FI" sz="1200" b="1" smtClean="0"/>
              <a:t>Latomaa, S.</a:t>
            </a:r>
            <a:r>
              <a:rPr lang="fi-FI" sz="1200" smtClean="0"/>
              <a:t> </a:t>
            </a:r>
            <a:r>
              <a:rPr lang="fi-FI" sz="1200" b="1" smtClean="0"/>
              <a:t>1993</a:t>
            </a:r>
            <a:r>
              <a:rPr lang="fi-FI" sz="1200" smtClean="0"/>
              <a:t>. Mitä hyötyä on oppijoiden kielitaustan tuntemisesta? Aalto, E. &amp; Suni, M. (eds.) Kohdekielena suomi. Näkökulmia opetukseen. Korkeakoulujen  Kielikeskuksen selosteita 1. </a:t>
            </a:r>
            <a:r>
              <a:rPr lang="en-GB" sz="1200" smtClean="0"/>
              <a:t>Jyväskylä: University of Jyväskylä, 9–31.</a:t>
            </a:r>
            <a:endParaRPr lang="et-EE" sz="1200" smtClean="0"/>
          </a:p>
          <a:p>
            <a:r>
              <a:rPr lang="fi-FI" sz="1200" b="1" smtClean="0"/>
              <a:t>Pällin. K, Kaivapalu. A.</a:t>
            </a:r>
            <a:r>
              <a:rPr lang="fi-FI" sz="1200" smtClean="0"/>
              <a:t> </a:t>
            </a:r>
            <a:r>
              <a:rPr lang="fi-FI" sz="1200" b="1" smtClean="0"/>
              <a:t>2012</a:t>
            </a:r>
            <a:r>
              <a:rPr lang="fi-FI" sz="1200" smtClean="0"/>
              <a:t>. Suomen mennä ja lähteä vertailussa: lähtökohtana vironkielinen suomenoppija.  Lähivertailuja 22, Muikku-Werner, P., Jantunen, J. H., Sepper, M.-M. </a:t>
            </a:r>
            <a:r>
              <a:rPr lang="et-EE" sz="1200" smtClean="0"/>
              <a:t>(eds.), Lähivertailuja 22, </a:t>
            </a:r>
            <a:r>
              <a:rPr lang="fi-FI" sz="1200" smtClean="0"/>
              <a:t>287−323. </a:t>
            </a:r>
            <a:endParaRPr lang="et-EE" sz="1200" smtClean="0"/>
          </a:p>
          <a:p>
            <a:r>
              <a:rPr lang="en-GB" sz="1200" b="1" smtClean="0"/>
              <a:t>Ringbom, H.</a:t>
            </a:r>
            <a:r>
              <a:rPr lang="en-GB" sz="1200" smtClean="0"/>
              <a:t> 1987. The Role of the First Language in Foreign Language Learning. Clevedon: Multilingual Matters LTD.</a:t>
            </a:r>
            <a:endParaRPr lang="et-EE" sz="1200" smtClean="0"/>
          </a:p>
          <a:p>
            <a:r>
              <a:rPr lang="en-GB" sz="1200" smtClean="0"/>
              <a:t>ICLFI, see http://WWW.oulu.fi.hutk/stuvi/oppijankieli/</a:t>
            </a:r>
            <a:endParaRPr lang="et-EE" sz="1200" smtClean="0"/>
          </a:p>
          <a:p>
            <a:endParaRPr lang="et-EE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t-EE" sz="4400">
                <a:solidFill>
                  <a:srgbClr val="990000"/>
                </a:solidFill>
              </a:rPr>
              <a:t>Framework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3916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75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3000">
                <a:solidFill>
                  <a:srgbClr val="000000"/>
                </a:solidFill>
              </a:rPr>
              <a:t>Projects</a:t>
            </a:r>
          </a:p>
          <a:p>
            <a:pPr marL="741363" lvl="1" indent="-284163">
              <a:spcBef>
                <a:spcPts val="600"/>
              </a:spcBef>
              <a:buClr>
                <a:srgbClr val="990000"/>
              </a:buClr>
              <a:buSzPct val="100000"/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2400" i="1">
                <a:solidFill>
                  <a:srgbClr val="000000"/>
                </a:solidFill>
              </a:rPr>
              <a:t>Cross-linguistic influence and second language acquisition: corpus-based research</a:t>
            </a:r>
            <a:r>
              <a:rPr lang="et-EE" sz="2400">
                <a:solidFill>
                  <a:srgbClr val="000000"/>
                </a:solidFill>
              </a:rPr>
              <a:t> (Tallinn University; Estonian Science Foundation ETF8240, 2010-2013)</a:t>
            </a:r>
          </a:p>
          <a:p>
            <a:pPr marL="741363" lvl="1" indent="-284163">
              <a:spcBef>
                <a:spcPts val="600"/>
              </a:spcBef>
              <a:buClr>
                <a:srgbClr val="990000"/>
              </a:buClr>
              <a:buSzPct val="100000"/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i="1">
                <a:solidFill>
                  <a:srgbClr val="000000"/>
                </a:solidFill>
              </a:rPr>
              <a:t>Corpus study on language-specific and universal features in learner language</a:t>
            </a:r>
            <a:r>
              <a:rPr lang="et-EE" sz="2400" i="1">
                <a:solidFill>
                  <a:srgbClr val="000000"/>
                </a:solidFill>
              </a:rPr>
              <a:t> </a:t>
            </a:r>
            <a:r>
              <a:rPr lang="et-EE" sz="2400">
                <a:solidFill>
                  <a:srgbClr val="000000"/>
                </a:solidFill>
              </a:rPr>
              <a:t>(Universities of Oulu, </a:t>
            </a:r>
            <a:r>
              <a:rPr lang="en-US" sz="2400">
                <a:solidFill>
                  <a:srgbClr val="000000"/>
                </a:solidFill>
              </a:rPr>
              <a:t>Umeå</a:t>
            </a:r>
            <a:r>
              <a:rPr lang="et-EE" sz="2400">
                <a:solidFill>
                  <a:srgbClr val="000000"/>
                </a:solidFill>
              </a:rPr>
              <a:t> and Tallinn; </a:t>
            </a:r>
            <a:r>
              <a:rPr lang="en-US" sz="2400">
                <a:solidFill>
                  <a:srgbClr val="000000"/>
                </a:solidFill>
              </a:rPr>
              <a:t>Riksbanken Jubileumfond</a:t>
            </a:r>
            <a:r>
              <a:rPr lang="et-EE" sz="2400">
                <a:solidFill>
                  <a:srgbClr val="000000"/>
                </a:solidFill>
              </a:rPr>
              <a:t>)</a:t>
            </a:r>
          </a:p>
          <a:p>
            <a:pPr marL="741363" lvl="1" indent="-284163">
              <a:spcBef>
                <a:spcPts val="600"/>
              </a:spcBef>
              <a:buClr>
                <a:srgbClr val="990000"/>
              </a:buClr>
              <a:buSzPct val="100000"/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t-EE" sz="2400">
              <a:solidFill>
                <a:srgbClr val="000000"/>
              </a:solidFill>
            </a:endParaRPr>
          </a:p>
          <a:p>
            <a:pPr marL="741363" lvl="1" indent="-284163">
              <a:spcBef>
                <a:spcPts val="600"/>
              </a:spcBef>
              <a:buClr>
                <a:srgbClr val="990000"/>
              </a:buClr>
              <a:buSzPct val="100000"/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t-EE" sz="2400">
              <a:solidFill>
                <a:srgbClr val="000000"/>
              </a:solidFill>
            </a:endParaRPr>
          </a:p>
          <a:p>
            <a:pPr marL="341313" indent="-341313" eaLnBrk="0" hangingPunct="0">
              <a:spcBef>
                <a:spcPts val="750"/>
              </a:spcBef>
              <a:buClr>
                <a:srgbClr val="990000"/>
              </a:buClr>
              <a:buSzPct val="100000"/>
              <a:buFont typeface="Webdings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000">
              <a:solidFill>
                <a:srgbClr val="000000"/>
              </a:solidFill>
            </a:endParaRP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63" y="5084763"/>
            <a:ext cx="2843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5" descr="EL_Sotsiaalfond_vertika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650" y="4221163"/>
            <a:ext cx="10795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smtClean="0"/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t-EE" smtClean="0"/>
          </a:p>
          <a:p>
            <a:pPr algn="ctr"/>
            <a:r>
              <a:rPr lang="et-EE" smtClean="0"/>
              <a:t>Takk</a:t>
            </a:r>
          </a:p>
          <a:p>
            <a:pPr algn="ctr"/>
            <a:r>
              <a:rPr lang="et-EE" smtClean="0"/>
              <a:t>Tänan </a:t>
            </a:r>
          </a:p>
          <a:p>
            <a:pPr algn="ctr"/>
            <a:r>
              <a:rPr lang="et-EE" smtClean="0"/>
              <a:t>Kiitos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t-EE" sz="4400">
                <a:solidFill>
                  <a:srgbClr val="990000"/>
                </a:solidFill>
              </a:rPr>
              <a:t>Outline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2400">
                <a:solidFill>
                  <a:srgbClr val="000000"/>
                </a:solidFill>
              </a:rPr>
              <a:t>Background to the study: one-to-many mapping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solidFill>
                  <a:srgbClr val="000000"/>
                </a:solidFill>
              </a:rPr>
              <a:t>Estonian verb </a:t>
            </a:r>
            <a:r>
              <a:rPr lang="en-GB" sz="2400" i="1">
                <a:solidFill>
                  <a:srgbClr val="000000"/>
                </a:solidFill>
              </a:rPr>
              <a:t>minema</a:t>
            </a:r>
            <a:r>
              <a:rPr lang="en-GB" sz="2400">
                <a:solidFill>
                  <a:srgbClr val="000000"/>
                </a:solidFill>
              </a:rPr>
              <a:t> ‘</a:t>
            </a:r>
            <a:r>
              <a:rPr lang="et-EE" sz="2400">
                <a:solidFill>
                  <a:srgbClr val="000000"/>
                </a:solidFill>
              </a:rPr>
              <a:t>to </a:t>
            </a:r>
            <a:r>
              <a:rPr lang="en-GB" sz="2400">
                <a:solidFill>
                  <a:srgbClr val="000000"/>
                </a:solidFill>
              </a:rPr>
              <a:t>go’ and Finnish verb </a:t>
            </a:r>
            <a:r>
              <a:rPr lang="en-GB" sz="2400" i="1">
                <a:solidFill>
                  <a:srgbClr val="000000"/>
                </a:solidFill>
              </a:rPr>
              <a:t>mennä</a:t>
            </a:r>
            <a:r>
              <a:rPr lang="en-GB" sz="2400">
                <a:solidFill>
                  <a:srgbClr val="000000"/>
                </a:solidFill>
              </a:rPr>
              <a:t> ‘</a:t>
            </a:r>
            <a:r>
              <a:rPr lang="et-EE" sz="2400">
                <a:solidFill>
                  <a:srgbClr val="000000"/>
                </a:solidFill>
              </a:rPr>
              <a:t>to </a:t>
            </a:r>
            <a:r>
              <a:rPr lang="en-GB" sz="2400">
                <a:solidFill>
                  <a:srgbClr val="000000"/>
                </a:solidFill>
              </a:rPr>
              <a:t>go’ 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2400">
                <a:solidFill>
                  <a:srgbClr val="000000"/>
                </a:solidFill>
              </a:rPr>
              <a:t>Aim and objectives, focus of this presentation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2400">
                <a:solidFill>
                  <a:srgbClr val="000000"/>
                </a:solidFill>
              </a:rPr>
              <a:t>Method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2400">
                <a:solidFill>
                  <a:srgbClr val="000000"/>
                </a:solidFill>
              </a:rPr>
              <a:t>Usage of Finnish verbs </a:t>
            </a:r>
            <a:r>
              <a:rPr lang="et-EE" sz="2400" i="1">
                <a:solidFill>
                  <a:srgbClr val="000000"/>
                </a:solidFill>
              </a:rPr>
              <a:t>mennä ‘to go’ and lähteä ‘to start to go’ </a:t>
            </a:r>
            <a:r>
              <a:rPr lang="et-EE" sz="2400">
                <a:solidFill>
                  <a:srgbClr val="000000"/>
                </a:solidFill>
              </a:rPr>
              <a:t>in native corpus 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2400">
                <a:solidFill>
                  <a:srgbClr val="000000"/>
                </a:solidFill>
              </a:rPr>
              <a:t>Usage of Finnish verbs </a:t>
            </a:r>
            <a:r>
              <a:rPr lang="et-EE" sz="2400" i="1">
                <a:solidFill>
                  <a:srgbClr val="000000"/>
                </a:solidFill>
              </a:rPr>
              <a:t>mennä and lähteä </a:t>
            </a:r>
            <a:r>
              <a:rPr lang="et-EE" sz="2400">
                <a:solidFill>
                  <a:srgbClr val="000000"/>
                </a:solidFill>
              </a:rPr>
              <a:t>in Estonian subcorpus of ICLFI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2400">
                <a:solidFill>
                  <a:srgbClr val="000000"/>
                </a:solidFill>
              </a:rPr>
              <a:t>Summary and further research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990000"/>
              </a:buClr>
              <a:buSzPct val="100000"/>
              <a:buFont typeface="Webdings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457200" y="68263"/>
            <a:ext cx="8229600" cy="1554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t-EE" sz="2800">
                <a:solidFill>
                  <a:srgbClr val="990000"/>
                </a:solidFill>
              </a:rPr>
              <a:t/>
            </a:r>
            <a:br>
              <a:rPr lang="et-EE" sz="2800">
                <a:solidFill>
                  <a:srgbClr val="990000"/>
                </a:solidFill>
              </a:rPr>
            </a:br>
            <a:r>
              <a:rPr lang="et-EE" sz="2800">
                <a:solidFill>
                  <a:srgbClr val="990000"/>
                </a:solidFill>
              </a:rPr>
              <a:t>Mappings</a:t>
            </a:r>
            <a:r>
              <a:rPr lang="en-GB" sz="2800">
                <a:solidFill>
                  <a:srgbClr val="990000"/>
                </a:solidFill>
              </a:rPr>
              <a:t> between the linguistic phenomena of </a:t>
            </a:r>
            <a:r>
              <a:rPr lang="et-EE" sz="2800">
                <a:solidFill>
                  <a:srgbClr val="990000"/>
                </a:solidFill>
              </a:rPr>
              <a:t>L1 and L2 in SLA</a:t>
            </a:r>
            <a:r>
              <a:rPr lang="et-EE" sz="4000">
                <a:solidFill>
                  <a:srgbClr val="990000"/>
                </a:solidFill>
              </a:rPr>
              <a:t> 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3916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750"/>
              </a:spcBef>
              <a:buClr>
                <a:srgbClr val="990000"/>
              </a:buClr>
              <a:buSzPct val="100000"/>
              <a:buFont typeface="Webdings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t-EE" sz="3000">
              <a:solidFill>
                <a:srgbClr val="000000"/>
              </a:solidFill>
            </a:endParaRPr>
          </a:p>
          <a:p>
            <a:pPr marL="341313" indent="-341313">
              <a:spcBef>
                <a:spcPts val="75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3000">
                <a:solidFill>
                  <a:srgbClr val="000000"/>
                </a:solidFill>
              </a:rPr>
              <a:t>S</a:t>
            </a:r>
            <a:r>
              <a:rPr lang="en-GB" sz="3000">
                <a:solidFill>
                  <a:srgbClr val="000000"/>
                </a:solidFill>
              </a:rPr>
              <a:t>tructural-contrastive theory</a:t>
            </a:r>
          </a:p>
          <a:p>
            <a:pPr marL="741363" lvl="1" indent="-284163">
              <a:spcBef>
                <a:spcPts val="60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2400">
                <a:solidFill>
                  <a:srgbClr val="000000"/>
                </a:solidFill>
              </a:rPr>
              <a:t>One-to-one mappings the easiest</a:t>
            </a:r>
          </a:p>
          <a:p>
            <a:pPr marL="741363" lvl="1" indent="-284163">
              <a:spcBef>
                <a:spcPts val="60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2400">
                <a:solidFill>
                  <a:srgbClr val="000000"/>
                </a:solidFill>
              </a:rPr>
              <a:t>The most difficult</a:t>
            </a:r>
          </a:p>
          <a:p>
            <a:pPr lvl="2">
              <a:spcBef>
                <a:spcPts val="60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2400">
                <a:solidFill>
                  <a:srgbClr val="000000"/>
                </a:solidFill>
              </a:rPr>
              <a:t>L2 </a:t>
            </a:r>
            <a:r>
              <a:rPr lang="en-GB" sz="2400">
                <a:solidFill>
                  <a:srgbClr val="000000"/>
                </a:solidFill>
              </a:rPr>
              <a:t>phenomena that do not exist </a:t>
            </a:r>
            <a:r>
              <a:rPr lang="et-EE" sz="2400">
                <a:solidFill>
                  <a:srgbClr val="000000"/>
                </a:solidFill>
              </a:rPr>
              <a:t>in L1</a:t>
            </a:r>
          </a:p>
          <a:p>
            <a:pPr lvl="2">
              <a:spcBef>
                <a:spcPts val="60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2400" b="1">
                <a:solidFill>
                  <a:srgbClr val="000000"/>
                </a:solidFill>
              </a:rPr>
              <a:t>One-to-many mappings</a:t>
            </a:r>
          </a:p>
          <a:p>
            <a:pPr lvl="2">
              <a:spcBef>
                <a:spcPts val="60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2400">
                <a:solidFill>
                  <a:srgbClr val="000000"/>
                </a:solidFill>
              </a:rPr>
              <a:t>Many-to-one mappings</a:t>
            </a:r>
          </a:p>
          <a:p>
            <a:pPr marL="741363" lvl="1" indent="-284163">
              <a:spcBef>
                <a:spcPts val="600"/>
              </a:spcBef>
              <a:buClr>
                <a:srgbClr val="990000"/>
              </a:buClr>
              <a:buSzPct val="100000"/>
              <a:buFont typeface="Webdings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t-EE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t-EE" sz="4000">
                <a:solidFill>
                  <a:srgbClr val="990000"/>
                </a:solidFill>
              </a:rPr>
              <a:t>Closely related synonyms in Finnish: </a:t>
            </a:r>
            <a:r>
              <a:rPr lang="et-EE" sz="4000" i="1">
                <a:solidFill>
                  <a:srgbClr val="990000"/>
                </a:solidFill>
              </a:rPr>
              <a:t>mennä</a:t>
            </a:r>
            <a:r>
              <a:rPr lang="et-EE" sz="4000">
                <a:solidFill>
                  <a:srgbClr val="990000"/>
                </a:solidFill>
              </a:rPr>
              <a:t> or </a:t>
            </a:r>
            <a:r>
              <a:rPr lang="et-EE" sz="4000" i="1">
                <a:solidFill>
                  <a:srgbClr val="990000"/>
                </a:solidFill>
              </a:rPr>
              <a:t>lähteä</a:t>
            </a:r>
            <a:r>
              <a:rPr lang="et-EE" sz="4000">
                <a:solidFill>
                  <a:srgbClr val="990000"/>
                </a:solidFill>
              </a:rPr>
              <a:t>?</a:t>
            </a: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3916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75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3000">
                <a:solidFill>
                  <a:srgbClr val="000000"/>
                </a:solidFill>
              </a:rPr>
              <a:t>In Finnish </a:t>
            </a:r>
            <a:r>
              <a:rPr lang="en-US" sz="3000">
                <a:solidFill>
                  <a:srgbClr val="000000"/>
                </a:solidFill>
              </a:rPr>
              <a:t>two structurally parallel paradigms</a:t>
            </a:r>
            <a:r>
              <a:rPr lang="et-EE" sz="3000">
                <a:solidFill>
                  <a:srgbClr val="000000"/>
                </a:solidFill>
              </a:rPr>
              <a:t>:</a:t>
            </a:r>
            <a:r>
              <a:rPr lang="en-US" sz="3000" i="1">
                <a:solidFill>
                  <a:srgbClr val="000000"/>
                </a:solidFill>
              </a:rPr>
              <a:t> </a:t>
            </a:r>
          </a:p>
          <a:p>
            <a:pPr marL="741363" lvl="1" indent="-284163">
              <a:spcBef>
                <a:spcPts val="60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i="1">
                <a:solidFill>
                  <a:srgbClr val="000000"/>
                </a:solidFill>
              </a:rPr>
              <a:t>mennä: menen ‘to go: I go’ </a:t>
            </a:r>
          </a:p>
          <a:p>
            <a:pPr marL="741363" lvl="1" indent="-284163">
              <a:spcBef>
                <a:spcPts val="60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i="1">
                <a:solidFill>
                  <a:srgbClr val="000000"/>
                </a:solidFill>
              </a:rPr>
              <a:t>lähteä: lähden</a:t>
            </a:r>
            <a:r>
              <a:rPr lang="et-EE" sz="2400" i="1">
                <a:solidFill>
                  <a:srgbClr val="000000"/>
                </a:solidFill>
              </a:rPr>
              <a:t> </a:t>
            </a:r>
            <a:r>
              <a:rPr lang="en-US" sz="2400">
                <a:solidFill>
                  <a:srgbClr val="000000"/>
                </a:solidFill>
              </a:rPr>
              <a:t>‘to start to go, to leave: I start to go, I leave’. </a:t>
            </a:r>
          </a:p>
          <a:p>
            <a:pPr marL="341313" indent="-341313">
              <a:spcBef>
                <a:spcPts val="75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3000">
                <a:solidFill>
                  <a:srgbClr val="000000"/>
                </a:solidFill>
              </a:rPr>
              <a:t>In Estonian </a:t>
            </a:r>
            <a:r>
              <a:rPr lang="en-US" sz="3000">
                <a:solidFill>
                  <a:srgbClr val="000000"/>
                </a:solidFill>
              </a:rPr>
              <a:t>one paradigm in complementary distribution: </a:t>
            </a:r>
          </a:p>
          <a:p>
            <a:pPr marL="741363" lvl="1" indent="-284163">
              <a:spcBef>
                <a:spcPts val="60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i="1">
                <a:solidFill>
                  <a:srgbClr val="000000"/>
                </a:solidFill>
              </a:rPr>
              <a:t>minema: lähen ‘to go: I go’.</a:t>
            </a:r>
          </a:p>
          <a:p>
            <a:pPr marL="341313" indent="-341313">
              <a:spcBef>
                <a:spcPts val="750"/>
              </a:spcBef>
              <a:buClr>
                <a:srgbClr val="990000"/>
              </a:buClr>
              <a:buSzPct val="100000"/>
              <a:buFont typeface="Webdings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t-EE" sz="3000" i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t-EE" sz="4400">
                <a:solidFill>
                  <a:srgbClr val="990000"/>
                </a:solidFill>
              </a:rPr>
              <a:t>Comparison of the verb conjugation 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3916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t-EE"/>
          </a:p>
        </p:txBody>
      </p:sp>
      <p:graphicFrame>
        <p:nvGraphicFramePr>
          <p:cNvPr id="9219" name="Group 3"/>
          <p:cNvGraphicFramePr>
            <a:graphicFrameLocks noGrp="1"/>
          </p:cNvGraphicFramePr>
          <p:nvPr/>
        </p:nvGraphicFramePr>
        <p:xfrm>
          <a:off x="357188" y="1643063"/>
          <a:ext cx="8502650" cy="5337119"/>
        </p:xfrm>
        <a:graphic>
          <a:graphicData uri="http://schemas.openxmlformats.org/drawingml/2006/table">
            <a:tbl>
              <a:tblPr/>
              <a:tblGrid>
                <a:gridCol w="2017712"/>
                <a:gridCol w="2162175"/>
                <a:gridCol w="2162175"/>
                <a:gridCol w="2160588"/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t-EE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6" charset="0"/>
                      </a:endParaRPr>
                    </a:p>
                  </a:txBody>
                  <a:tcPr marL="90000" marR="90000" marT="594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Estonian  </a:t>
                      </a:r>
                      <a:r>
                        <a:rPr kumimoji="0" lang="et-EE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minema</a:t>
                      </a:r>
                    </a:p>
                  </a:txBody>
                  <a:tcPr marL="90000" marR="90000" marT="594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Finnish </a:t>
                      </a:r>
                      <a:r>
                        <a:rPr kumimoji="0" lang="et-EE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mennä</a:t>
                      </a:r>
                    </a:p>
                  </a:txBody>
                  <a:tcPr marL="90000" marR="90000" marT="594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Finnish </a:t>
                      </a:r>
                      <a:r>
                        <a:rPr kumimoji="0" lang="et-EE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lähteä</a:t>
                      </a:r>
                    </a:p>
                  </a:txBody>
                  <a:tcPr marL="90000" marR="90000" marT="594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Active Present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lähen 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menen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lähden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Active Imperfect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läksin 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menin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lähdin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Active Conditional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läheksin 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menisin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lähtisin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Active Imperative 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mine 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mene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lähde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Active Perfect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läinud 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mennyt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lähtenyt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I Infinitive 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minna 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mennä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lähteä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III Infinitive Ill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minema 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menemään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lähtemään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Active I Participle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minev 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menevä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lähtevä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Passive Present 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minnakse 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mennään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lähdetään</a:t>
                      </a:r>
                    </a:p>
                  </a:txBody>
                  <a:tcPr marL="9360" marR="9360" marT="219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t-EE" sz="4400">
                <a:solidFill>
                  <a:srgbClr val="990000"/>
                </a:solidFill>
              </a:rPr>
              <a:t>Aim and objectives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3946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5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2600">
                <a:solidFill>
                  <a:srgbClr val="000000"/>
                </a:solidFill>
              </a:rPr>
              <a:t>The aim of the study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>
                <a:solidFill>
                  <a:srgbClr val="000000"/>
                </a:solidFill>
              </a:rPr>
              <a:t>To</a:t>
            </a:r>
            <a:r>
              <a:rPr lang="et-EE" sz="2000">
                <a:solidFill>
                  <a:srgbClr val="000000"/>
                </a:solidFill>
              </a:rPr>
              <a:t> explore</a:t>
            </a:r>
            <a:r>
              <a:rPr lang="en-GB" sz="2000">
                <a:solidFill>
                  <a:srgbClr val="000000"/>
                </a:solidFill>
              </a:rPr>
              <a:t> the influence of one-to-many mapping </a:t>
            </a:r>
            <a:r>
              <a:rPr lang="et-EE" sz="2000">
                <a:solidFill>
                  <a:srgbClr val="000000"/>
                </a:solidFill>
              </a:rPr>
              <a:t>on the acquisition and processing of Finnish as a foreign</a:t>
            </a:r>
            <a:r>
              <a:rPr lang="en-GB" sz="2000">
                <a:solidFill>
                  <a:srgbClr val="000000"/>
                </a:solidFill>
              </a:rPr>
              <a:t> language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2000">
                <a:solidFill>
                  <a:srgbClr val="000000"/>
                </a:solidFill>
              </a:rPr>
              <a:t>In this presentation: comparison of using </a:t>
            </a:r>
            <a:r>
              <a:rPr lang="en-US" sz="2000" i="1">
                <a:solidFill>
                  <a:srgbClr val="000000"/>
                </a:solidFill>
              </a:rPr>
              <a:t>mennä-</a:t>
            </a:r>
            <a:r>
              <a:rPr lang="en-US" sz="2000">
                <a:solidFill>
                  <a:srgbClr val="000000"/>
                </a:solidFill>
              </a:rPr>
              <a:t> and </a:t>
            </a:r>
            <a:r>
              <a:rPr lang="en-US" sz="2000" i="1">
                <a:solidFill>
                  <a:srgbClr val="000000"/>
                </a:solidFill>
              </a:rPr>
              <a:t>lähteä-</a:t>
            </a:r>
            <a:r>
              <a:rPr lang="en-US" sz="2000">
                <a:solidFill>
                  <a:srgbClr val="000000"/>
                </a:solidFill>
              </a:rPr>
              <a:t>verbs</a:t>
            </a:r>
            <a:r>
              <a:rPr lang="et-EE" sz="2000" i="1">
                <a:solidFill>
                  <a:srgbClr val="000000"/>
                </a:solidFill>
              </a:rPr>
              <a:t> </a:t>
            </a:r>
            <a:r>
              <a:rPr lang="et-EE" sz="2000">
                <a:solidFill>
                  <a:srgbClr val="000000"/>
                </a:solidFill>
              </a:rPr>
              <a:t>by Estonian learners of Finnish with native speakers</a:t>
            </a:r>
          </a:p>
          <a:p>
            <a:pPr marL="341313" indent="-341313">
              <a:lnSpc>
                <a:spcPct val="90000"/>
              </a:lnSpc>
              <a:spcBef>
                <a:spcPts val="65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2600">
                <a:solidFill>
                  <a:srgbClr val="000000"/>
                </a:solidFill>
              </a:rPr>
              <a:t>R</a:t>
            </a:r>
            <a:r>
              <a:rPr lang="en-US" sz="2600">
                <a:solidFill>
                  <a:srgbClr val="000000"/>
                </a:solidFill>
              </a:rPr>
              <a:t>esearch questions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2000">
                <a:solidFill>
                  <a:srgbClr val="000000"/>
                </a:solidFill>
              </a:rPr>
              <a:t>H</a:t>
            </a:r>
            <a:r>
              <a:rPr lang="en-US" sz="2000">
                <a:solidFill>
                  <a:srgbClr val="000000"/>
                </a:solidFill>
              </a:rPr>
              <a:t>ow and in what</a:t>
            </a:r>
            <a:r>
              <a:rPr lang="et-EE" sz="2000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context does the </a:t>
            </a:r>
            <a:r>
              <a:rPr lang="et-EE" sz="2000">
                <a:solidFill>
                  <a:srgbClr val="000000"/>
                </a:solidFill>
              </a:rPr>
              <a:t>Estonian</a:t>
            </a:r>
            <a:r>
              <a:rPr lang="en-US" sz="2000">
                <a:solidFill>
                  <a:srgbClr val="000000"/>
                </a:solidFill>
              </a:rPr>
              <a:t> learner use </a:t>
            </a:r>
            <a:r>
              <a:rPr lang="en-US" sz="2000" i="1">
                <a:solidFill>
                  <a:srgbClr val="000000"/>
                </a:solidFill>
              </a:rPr>
              <a:t>mennä</a:t>
            </a:r>
            <a:r>
              <a:rPr lang="et-EE" sz="2000" i="1">
                <a:solidFill>
                  <a:srgbClr val="000000"/>
                </a:solidFill>
              </a:rPr>
              <a:t>-</a:t>
            </a:r>
            <a:r>
              <a:rPr lang="en-US" sz="2000">
                <a:solidFill>
                  <a:srgbClr val="000000"/>
                </a:solidFill>
              </a:rPr>
              <a:t> and </a:t>
            </a:r>
            <a:r>
              <a:rPr lang="en-US" sz="2000" i="1">
                <a:solidFill>
                  <a:srgbClr val="000000"/>
                </a:solidFill>
              </a:rPr>
              <a:t>lähteä-</a:t>
            </a:r>
            <a:r>
              <a:rPr lang="en-US" sz="2000">
                <a:solidFill>
                  <a:srgbClr val="000000"/>
                </a:solidFill>
              </a:rPr>
              <a:t>verbs</a:t>
            </a:r>
            <a:r>
              <a:rPr lang="et-EE" sz="2000">
                <a:solidFill>
                  <a:srgbClr val="000000"/>
                </a:solidFill>
              </a:rPr>
              <a:t>?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2000">
                <a:solidFill>
                  <a:srgbClr val="000000"/>
                </a:solidFill>
              </a:rPr>
              <a:t>W</a:t>
            </a:r>
            <a:r>
              <a:rPr lang="en-US" sz="2000">
                <a:solidFill>
                  <a:srgbClr val="000000"/>
                </a:solidFill>
              </a:rPr>
              <a:t>hether and how </a:t>
            </a:r>
            <a:r>
              <a:rPr lang="en-US" sz="2000" i="1">
                <a:solidFill>
                  <a:srgbClr val="000000"/>
                </a:solidFill>
              </a:rPr>
              <a:t>lähteä-</a:t>
            </a:r>
            <a:r>
              <a:rPr lang="en-US" sz="2000">
                <a:solidFill>
                  <a:srgbClr val="000000"/>
                </a:solidFill>
              </a:rPr>
              <a:t> and</a:t>
            </a:r>
            <a:r>
              <a:rPr lang="et-EE" sz="2000">
                <a:solidFill>
                  <a:srgbClr val="000000"/>
                </a:solidFill>
              </a:rPr>
              <a:t> </a:t>
            </a:r>
            <a:r>
              <a:rPr lang="en-US" sz="2000" i="1">
                <a:solidFill>
                  <a:srgbClr val="000000"/>
                </a:solidFill>
              </a:rPr>
              <a:t>mennä-</a:t>
            </a:r>
            <a:r>
              <a:rPr lang="en-US" sz="2000">
                <a:solidFill>
                  <a:srgbClr val="000000"/>
                </a:solidFill>
              </a:rPr>
              <a:t>verb usage vary on proficiency levels A</a:t>
            </a:r>
            <a:r>
              <a:rPr lang="et-EE" sz="2000">
                <a:solidFill>
                  <a:srgbClr val="000000"/>
                </a:solidFill>
              </a:rPr>
              <a:t>1</a:t>
            </a:r>
            <a:r>
              <a:rPr lang="en-US" sz="2000">
                <a:solidFill>
                  <a:srgbClr val="000000"/>
                </a:solidFill>
              </a:rPr>
              <a:t>-C1</a:t>
            </a:r>
            <a:r>
              <a:rPr lang="et-EE" sz="2000">
                <a:solidFill>
                  <a:srgbClr val="000000"/>
                </a:solidFill>
              </a:rPr>
              <a:t>?</a:t>
            </a:r>
            <a:r>
              <a:rPr lang="en-US" sz="2000">
                <a:solidFill>
                  <a:srgbClr val="000000"/>
                </a:solidFill>
              </a:rPr>
              <a:t> 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2000">
                <a:solidFill>
                  <a:srgbClr val="000000"/>
                </a:solidFill>
              </a:rPr>
              <a:t>W</a:t>
            </a:r>
            <a:r>
              <a:rPr lang="en-US" sz="2000">
                <a:solidFill>
                  <a:srgbClr val="000000"/>
                </a:solidFill>
              </a:rPr>
              <a:t>hether and how learner usage of</a:t>
            </a:r>
            <a:r>
              <a:rPr lang="et-EE" sz="2000">
                <a:solidFill>
                  <a:srgbClr val="000000"/>
                </a:solidFill>
              </a:rPr>
              <a:t> </a:t>
            </a:r>
            <a:r>
              <a:rPr lang="en-US" sz="2000" i="1">
                <a:solidFill>
                  <a:srgbClr val="000000"/>
                </a:solidFill>
              </a:rPr>
              <a:t>lähteä-</a:t>
            </a:r>
            <a:r>
              <a:rPr lang="en-US" sz="2000">
                <a:solidFill>
                  <a:srgbClr val="000000"/>
                </a:solidFill>
              </a:rPr>
              <a:t> and </a:t>
            </a:r>
            <a:r>
              <a:rPr lang="en-US" sz="2000" i="1">
                <a:solidFill>
                  <a:srgbClr val="000000"/>
                </a:solidFill>
              </a:rPr>
              <a:t>mennä-</a:t>
            </a:r>
            <a:r>
              <a:rPr lang="en-US" sz="2000">
                <a:solidFill>
                  <a:srgbClr val="000000"/>
                </a:solidFill>
              </a:rPr>
              <a:t>verbs differs from the usage in the native </a:t>
            </a:r>
            <a:r>
              <a:rPr lang="et-EE" sz="2000">
                <a:solidFill>
                  <a:srgbClr val="000000"/>
                </a:solidFill>
              </a:rPr>
              <a:t>Finnish </a:t>
            </a:r>
            <a:r>
              <a:rPr lang="en-US" sz="2000">
                <a:solidFill>
                  <a:srgbClr val="000000"/>
                </a:solidFill>
              </a:rPr>
              <a:t>corpus</a:t>
            </a:r>
            <a:r>
              <a:rPr lang="et-EE" sz="2000">
                <a:solidFill>
                  <a:srgbClr val="000000"/>
                </a:solidFill>
              </a:rPr>
              <a:t>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t-EE" sz="4400">
                <a:solidFill>
                  <a:srgbClr val="990000"/>
                </a:solidFill>
              </a:rPr>
              <a:t>Data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3916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750"/>
              </a:spcBef>
              <a:buClr>
                <a:srgbClr val="990000"/>
              </a:buClr>
              <a:buSzPct val="100000"/>
              <a:buFont typeface="Webdings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t-EE" sz="3000">
              <a:solidFill>
                <a:srgbClr val="000000"/>
              </a:solidFill>
            </a:endParaRPr>
          </a:p>
          <a:p>
            <a:pPr marL="341313" indent="-341313">
              <a:spcBef>
                <a:spcPts val="425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3000">
                <a:solidFill>
                  <a:srgbClr val="000000"/>
                </a:solidFill>
              </a:rPr>
              <a:t>T</a:t>
            </a:r>
            <a:r>
              <a:rPr lang="en-US" sz="3000">
                <a:solidFill>
                  <a:srgbClr val="000000"/>
                </a:solidFill>
              </a:rPr>
              <a:t>he International Corpus of Learner</a:t>
            </a:r>
            <a:r>
              <a:rPr lang="et-EE" sz="3000">
                <a:solidFill>
                  <a:srgbClr val="000000"/>
                </a:solidFill>
              </a:rPr>
              <a:t> Finnish (ICLFI) </a:t>
            </a:r>
            <a:r>
              <a:rPr lang="et-EE" sz="1700">
                <a:solidFill>
                  <a:srgbClr val="009999"/>
                </a:solidFill>
                <a:hlinkClick r:id="rId3"/>
              </a:rPr>
              <a:t>http://www.oulu.fi/hutk/sutvi/oppijankieli/ICLFI/Yleinen/index.html</a:t>
            </a:r>
          </a:p>
          <a:p>
            <a:pPr marL="741363" lvl="1" indent="-284163">
              <a:spcBef>
                <a:spcPts val="60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000000"/>
                </a:solidFill>
              </a:rPr>
              <a:t>Estonian subcorpus</a:t>
            </a:r>
          </a:p>
          <a:p>
            <a:pPr marL="741363" lvl="1" indent="-284163">
              <a:spcBef>
                <a:spcPts val="600"/>
              </a:spcBef>
              <a:buSzPct val="10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solidFill>
                  <a:srgbClr val="000000"/>
                </a:solidFill>
              </a:rPr>
              <a:t> </a:t>
            </a:r>
          </a:p>
          <a:p>
            <a:pPr marL="341313" indent="-341313">
              <a:spcBef>
                <a:spcPts val="750"/>
              </a:spcBef>
              <a:buClr>
                <a:srgbClr val="990000"/>
              </a:buClr>
              <a:buSzPct val="100000"/>
              <a:buFont typeface="Webdings" pitchFamily="18" charset="2"/>
              <a:buChar char="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t-EE" sz="3000">
                <a:solidFill>
                  <a:srgbClr val="000000"/>
                </a:solidFill>
              </a:rPr>
              <a:t>N</a:t>
            </a:r>
            <a:r>
              <a:rPr lang="en-US" sz="3000">
                <a:solidFill>
                  <a:srgbClr val="000000"/>
                </a:solidFill>
              </a:rPr>
              <a:t>ative Finnish corpus</a:t>
            </a:r>
            <a:r>
              <a:rPr lang="et-EE" sz="3000">
                <a:solidFill>
                  <a:srgbClr val="000000"/>
                </a:solidFill>
              </a:rPr>
              <a:t> </a:t>
            </a:r>
            <a:r>
              <a:rPr lang="et-EE" sz="3000">
                <a:solidFill>
                  <a:srgbClr val="000000"/>
                </a:solidFill>
                <a:hlinkClick r:id="rId4"/>
              </a:rPr>
              <a:t>http://www.csc.fi/tutkimus/alat/kielitiede</a:t>
            </a:r>
            <a:r>
              <a:rPr lang="et-EE" sz="3000">
                <a:solidFill>
                  <a:srgbClr val="000000"/>
                </a:solidFill>
              </a:rPr>
              <a:t> </a:t>
            </a:r>
            <a:endParaRPr lang="en-US" sz="3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457200" y="100013"/>
            <a:ext cx="822960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t-EE" sz="4400">
                <a:solidFill>
                  <a:srgbClr val="990000"/>
                </a:solidFill>
              </a:rPr>
              <a:t>Token ratio in Estonian subcorpus by text type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3916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t-EE"/>
          </a:p>
        </p:txBody>
      </p:sp>
      <p:graphicFrame>
        <p:nvGraphicFramePr>
          <p:cNvPr id="12291" name="Group 3"/>
          <p:cNvGraphicFramePr>
            <a:graphicFrameLocks noGrp="1"/>
          </p:cNvGraphicFramePr>
          <p:nvPr/>
        </p:nvGraphicFramePr>
        <p:xfrm>
          <a:off x="214313" y="1714500"/>
          <a:ext cx="8716962" cy="4143375"/>
        </p:xfrm>
        <a:graphic>
          <a:graphicData uri="http://schemas.openxmlformats.org/drawingml/2006/table">
            <a:tbl>
              <a:tblPr/>
              <a:tblGrid>
                <a:gridCol w="1000125"/>
                <a:gridCol w="669925"/>
                <a:gridCol w="1381125"/>
                <a:gridCol w="822325"/>
                <a:gridCol w="1357312"/>
                <a:gridCol w="871538"/>
                <a:gridCol w="871537"/>
                <a:gridCol w="774700"/>
                <a:gridCol w="968375"/>
              </a:tblGrid>
              <a:tr h="76517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CEFR level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story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description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report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summary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review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essay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letter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overall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A1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477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477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A2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482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17224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499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18205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B1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339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21030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116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2502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6024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818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30829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B2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705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6580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3772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3658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15882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99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30696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C1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433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89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964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3040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7442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C2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797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657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1454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Overall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1959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46197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615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7238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9682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20397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99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t-E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86187</a:t>
                      </a:r>
                    </a:p>
                  </a:txBody>
                  <a:tcPr marL="9360" marR="9360" marT="2611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5162</TotalTime>
  <Words>1070</Words>
  <Application>Microsoft Office PowerPoint</Application>
  <PresentationFormat>On-screen Show (4:3)</PresentationFormat>
  <Paragraphs>269</Paragraphs>
  <Slides>20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1_Default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References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Pealkiri</dc:title>
  <dc:creator>Annekatrin</dc:creator>
  <cp:lastModifiedBy>Annekatrin</cp:lastModifiedBy>
  <cp:revision>179</cp:revision>
  <cp:lastPrinted>1601-01-01T00:00:00Z</cp:lastPrinted>
  <dcterms:created xsi:type="dcterms:W3CDTF">2009-11-01T11:01:42Z</dcterms:created>
  <dcterms:modified xsi:type="dcterms:W3CDTF">2013-10-03T10:14:59Z</dcterms:modified>
</cp:coreProperties>
</file>